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03" r:id="rId1"/>
  </p:sldMasterIdLst>
  <p:notesMasterIdLst>
    <p:notesMasterId r:id="rId38"/>
  </p:notesMasterIdLst>
  <p:handoutMasterIdLst>
    <p:handoutMasterId r:id="rId39"/>
  </p:handoutMasterIdLst>
  <p:sldIdLst>
    <p:sldId id="258" r:id="rId2"/>
    <p:sldId id="260" r:id="rId3"/>
    <p:sldId id="261" r:id="rId4"/>
    <p:sldId id="292" r:id="rId5"/>
    <p:sldId id="263" r:id="rId6"/>
    <p:sldId id="309" r:id="rId7"/>
    <p:sldId id="264" r:id="rId8"/>
    <p:sldId id="265" r:id="rId9"/>
    <p:sldId id="310" r:id="rId10"/>
    <p:sldId id="266" r:id="rId11"/>
    <p:sldId id="293" r:id="rId12"/>
    <p:sldId id="269" r:id="rId13"/>
    <p:sldId id="270" r:id="rId14"/>
    <p:sldId id="308" r:id="rId15"/>
    <p:sldId id="271" r:id="rId16"/>
    <p:sldId id="272" r:id="rId17"/>
    <p:sldId id="273" r:id="rId18"/>
    <p:sldId id="294" r:id="rId19"/>
    <p:sldId id="295" r:id="rId20"/>
    <p:sldId id="296" r:id="rId21"/>
    <p:sldId id="298" r:id="rId22"/>
    <p:sldId id="312" r:id="rId23"/>
    <p:sldId id="297" r:id="rId24"/>
    <p:sldId id="299" r:id="rId25"/>
    <p:sldId id="300" r:id="rId26"/>
    <p:sldId id="311" r:id="rId27"/>
    <p:sldId id="281" r:id="rId28"/>
    <p:sldId id="283" r:id="rId29"/>
    <p:sldId id="284" r:id="rId30"/>
    <p:sldId id="302" r:id="rId31"/>
    <p:sldId id="303" r:id="rId32"/>
    <p:sldId id="285" r:id="rId33"/>
    <p:sldId id="290" r:id="rId34"/>
    <p:sldId id="305" r:id="rId35"/>
    <p:sldId id="306" r:id="rId36"/>
    <p:sldId id="307" r:id="rId37"/>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00000"/>
    <a:srgbClr val="3BB8E6"/>
    <a:srgbClr val="3DB8E6"/>
    <a:srgbClr val="28B1E5"/>
    <a:srgbClr val="068B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28"/>
  </p:normalViewPr>
  <p:slideViewPr>
    <p:cSldViewPr snapToGrid="0">
      <p:cViewPr varScale="1">
        <p:scale>
          <a:sx n="119" d="100"/>
          <a:sy n="119" d="100"/>
        </p:scale>
        <p:origin x="1440" y="192"/>
      </p:cViewPr>
      <p:guideLst>
        <p:guide orient="horz" pos="2160"/>
        <p:guide pos="2880"/>
      </p:guideLst>
    </p:cSldViewPr>
  </p:slideViewPr>
  <p:notesTextViewPr>
    <p:cViewPr>
      <p:scale>
        <a:sx n="1" d="1"/>
        <a:sy n="1" d="1"/>
      </p:scale>
      <p:origin x="0" y="0"/>
    </p:cViewPr>
  </p:notesTextViewPr>
  <p:notesViewPr>
    <p:cSldViewPr snapToGrid="0">
      <p:cViewPr varScale="1">
        <p:scale>
          <a:sx n="57" d="100"/>
          <a:sy n="57" d="100"/>
        </p:scale>
        <p:origin x="2381" y="43"/>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handoutMaster" Target="handoutMasters/handout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6C06649-AB9A-4ACF-A36A-E6A5D433BE93}" type="datetimeFigureOut">
              <a:rPr lang="zh-CN" altLang="en-US" smtClean="0"/>
              <a:t>2022/9/1</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D9DC03E-C8F7-4F86-BEA8-AD93645EC842}" type="slidenum">
              <a:rPr lang="zh-CN" altLang="en-US" smtClean="0"/>
              <a:t>‹#›</a:t>
            </a:fld>
            <a:endParaRPr lang="zh-CN" altLang="en-US"/>
          </a:p>
        </p:txBody>
      </p:sp>
    </p:spTree>
    <p:extLst>
      <p:ext uri="{BB962C8B-B14F-4D97-AF65-F5344CB8AC3E}">
        <p14:creationId xmlns:p14="http://schemas.microsoft.com/office/powerpoint/2010/main" val="234166675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36E9837-31FA-40A1-B824-1CE98A568D01}" type="datetimeFigureOut">
              <a:rPr lang="zh-CN" altLang="en-US" smtClean="0"/>
              <a:t>2022/9/1</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9741D90-AE9F-4E8B-9ED4-4A5CB699E549}" type="slidenum">
              <a:rPr lang="zh-CN" altLang="en-US" smtClean="0"/>
              <a:t>‹#›</a:t>
            </a:fld>
            <a:endParaRPr lang="zh-CN" altLang="en-US"/>
          </a:p>
        </p:txBody>
      </p:sp>
    </p:spTree>
    <p:extLst>
      <p:ext uri="{BB962C8B-B14F-4D97-AF65-F5344CB8AC3E}">
        <p14:creationId xmlns:p14="http://schemas.microsoft.com/office/powerpoint/2010/main" val="37692179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59741D90-AE9F-4E8B-9ED4-4A5CB699E549}" type="slidenum">
              <a:rPr lang="zh-CN" altLang="en-US" smtClean="0"/>
              <a:t>3</a:t>
            </a:fld>
            <a:endParaRPr lang="zh-CN" altLang="en-US"/>
          </a:p>
        </p:txBody>
      </p:sp>
    </p:spTree>
    <p:extLst>
      <p:ext uri="{BB962C8B-B14F-4D97-AF65-F5344CB8AC3E}">
        <p14:creationId xmlns:p14="http://schemas.microsoft.com/office/powerpoint/2010/main" val="33160769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9741D90-AE9F-4E8B-9ED4-4A5CB699E549}" type="slidenum">
              <a:rPr lang="zh-CN" altLang="en-US" smtClean="0"/>
              <a:t>13</a:t>
            </a:fld>
            <a:endParaRPr lang="zh-CN" altLang="en-US"/>
          </a:p>
        </p:txBody>
      </p:sp>
    </p:spTree>
    <p:extLst>
      <p:ext uri="{BB962C8B-B14F-4D97-AF65-F5344CB8AC3E}">
        <p14:creationId xmlns:p14="http://schemas.microsoft.com/office/powerpoint/2010/main" val="33141168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9741D90-AE9F-4E8B-9ED4-4A5CB699E549}" type="slidenum">
              <a:rPr lang="zh-CN" altLang="en-US" smtClean="0"/>
              <a:t>14</a:t>
            </a:fld>
            <a:endParaRPr lang="zh-CN" altLang="en-US"/>
          </a:p>
        </p:txBody>
      </p:sp>
    </p:spTree>
    <p:extLst>
      <p:ext uri="{BB962C8B-B14F-4D97-AF65-F5344CB8AC3E}">
        <p14:creationId xmlns:p14="http://schemas.microsoft.com/office/powerpoint/2010/main" val="33909164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9741D90-AE9F-4E8B-9ED4-4A5CB699E549}" type="slidenum">
              <a:rPr lang="zh-CN" altLang="en-US" smtClean="0"/>
              <a:t>20</a:t>
            </a:fld>
            <a:endParaRPr lang="zh-CN" altLang="en-US"/>
          </a:p>
        </p:txBody>
      </p:sp>
    </p:spTree>
    <p:extLst>
      <p:ext uri="{BB962C8B-B14F-4D97-AF65-F5344CB8AC3E}">
        <p14:creationId xmlns:p14="http://schemas.microsoft.com/office/powerpoint/2010/main" val="22881969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59741D90-AE9F-4E8B-9ED4-4A5CB699E549}" type="slidenum">
              <a:rPr lang="zh-CN" altLang="en-US" smtClean="0"/>
              <a:t>28</a:t>
            </a:fld>
            <a:endParaRPr lang="zh-CN" altLang="en-US"/>
          </a:p>
        </p:txBody>
      </p:sp>
    </p:spTree>
    <p:extLst>
      <p:ext uri="{BB962C8B-B14F-4D97-AF65-F5344CB8AC3E}">
        <p14:creationId xmlns:p14="http://schemas.microsoft.com/office/powerpoint/2010/main" val="100639726"/>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标题幻灯片">
    <p:spTree>
      <p:nvGrpSpPr>
        <p:cNvPr id="1" name=""/>
        <p:cNvGrpSpPr/>
        <p:nvPr/>
      </p:nvGrpSpPr>
      <p:grpSpPr>
        <a:xfrm>
          <a:off x="0" y="0"/>
          <a:ext cx="0" cy="0"/>
          <a:chOff x="0" y="0"/>
          <a:chExt cx="0" cy="0"/>
        </a:xfrm>
      </p:grpSpPr>
      <p:pic>
        <p:nvPicPr>
          <p:cNvPr id="8" name="图片 7"/>
          <p:cNvPicPr>
            <a:picLocks noChangeAspect="1"/>
          </p:cNvPicPr>
          <p:nvPr/>
        </p:nvPicPr>
        <p:blipFill rotWithShape="1">
          <a:blip r:embed="rId2">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val="0"/>
              </a:ext>
            </a:extLst>
          </a:blip>
          <a:srcRect l="19375" t="13195" r="19672" b="16005"/>
          <a:stretch/>
        </p:blipFill>
        <p:spPr>
          <a:xfrm>
            <a:off x="4673600" y="1"/>
            <a:ext cx="4451984" cy="3231997"/>
          </a:xfrm>
          <a:prstGeom prst="rect">
            <a:avLst/>
          </a:prstGeom>
          <a:noFill/>
          <a:ln>
            <a:noFill/>
          </a:ln>
        </p:spPr>
      </p:pic>
      <p:sp>
        <p:nvSpPr>
          <p:cNvPr id="4" name="Date Placeholder 3"/>
          <p:cNvSpPr>
            <a:spLocks noGrp="1"/>
          </p:cNvSpPr>
          <p:nvPr>
            <p:ph type="dt" sz="half" idx="10"/>
          </p:nvPr>
        </p:nvSpPr>
        <p:spPr/>
        <p:txBody>
          <a:bodyPr/>
          <a:lstStyle/>
          <a:p>
            <a:fld id="{7455CA89-11CE-4007-80AD-17D6BFE27A9E}" type="datetime1">
              <a:rPr lang="zh-CN" altLang="en-US" smtClean="0"/>
              <a:t>2022/9/1</a:t>
            </a:fld>
            <a:endParaRPr lang="zh-CN" altLang="en-US" dirty="0"/>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503CE10-F9D3-4072-A615-6A95AA0B7B65}" type="slidenum">
              <a:rPr lang="zh-CN" altLang="en-US" smtClean="0"/>
              <a:t>‹#›</a:t>
            </a:fld>
            <a:endParaRPr lang="zh-CN" altLang="en-US" dirty="0"/>
          </a:p>
        </p:txBody>
      </p:sp>
      <p:grpSp>
        <p:nvGrpSpPr>
          <p:cNvPr id="15" name="组合 14"/>
          <p:cNvGrpSpPr/>
          <p:nvPr/>
        </p:nvGrpSpPr>
        <p:grpSpPr>
          <a:xfrm>
            <a:off x="0" y="1798320"/>
            <a:ext cx="8188960" cy="1530033"/>
            <a:chOff x="0" y="2066608"/>
            <a:chExt cx="8188960" cy="1530033"/>
          </a:xfrm>
        </p:grpSpPr>
        <p:grpSp>
          <p:nvGrpSpPr>
            <p:cNvPr id="3" name="组合 2"/>
            <p:cNvGrpSpPr/>
            <p:nvPr/>
          </p:nvGrpSpPr>
          <p:grpSpPr>
            <a:xfrm>
              <a:off x="154940" y="2066608"/>
              <a:ext cx="4363720" cy="1258225"/>
              <a:chOff x="289560" y="1538287"/>
              <a:chExt cx="4363720" cy="1258225"/>
            </a:xfrm>
          </p:grpSpPr>
          <p:sp>
            <p:nvSpPr>
              <p:cNvPr id="7" name="矩形 6"/>
              <p:cNvSpPr/>
              <p:nvPr/>
            </p:nvSpPr>
            <p:spPr>
              <a:xfrm>
                <a:off x="289560" y="1538287"/>
                <a:ext cx="4363720" cy="965200"/>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sz="6000" dirty="0">
                    <a:ln>
                      <a:solidFill>
                        <a:schemeClr val="tx1"/>
                      </a:solidFill>
                    </a:ln>
                    <a:solidFill>
                      <a:schemeClr val="bg1"/>
                    </a:solidFill>
                    <a:latin typeface="华文琥珀" panose="02010800040101010101" pitchFamily="2" charset="-122"/>
                    <a:ea typeface="华文琥珀" panose="02010800040101010101" pitchFamily="2" charset="-122"/>
                  </a:rPr>
                  <a:t>物联网导论</a:t>
                </a:r>
              </a:p>
            </p:txBody>
          </p:sp>
          <p:sp>
            <p:nvSpPr>
              <p:cNvPr id="9" name="矩形 8"/>
              <p:cNvSpPr/>
              <p:nvPr/>
            </p:nvSpPr>
            <p:spPr>
              <a:xfrm>
                <a:off x="636905" y="2507614"/>
                <a:ext cx="3669030" cy="288898"/>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sz="1800" kern="1200" dirty="0">
                    <a:ln>
                      <a:solidFill>
                        <a:schemeClr val="tx1"/>
                      </a:solidFill>
                    </a:ln>
                    <a:solidFill>
                      <a:schemeClr val="bg1"/>
                    </a:solidFill>
                    <a:latin typeface="Berlin Sans FB Demi" panose="020E0802020502020306" pitchFamily="34" charset="0"/>
                    <a:ea typeface="华文琥珀" panose="02010800040101010101" pitchFamily="2" charset="-122"/>
                    <a:cs typeface="+mn-cs"/>
                  </a:rPr>
                  <a:t>Introduction to Internet of Things</a:t>
                </a:r>
                <a:endParaRPr lang="zh-CN" altLang="en-US" sz="1800" kern="1200" dirty="0">
                  <a:ln>
                    <a:solidFill>
                      <a:schemeClr val="tx1"/>
                    </a:solidFill>
                  </a:ln>
                  <a:solidFill>
                    <a:schemeClr val="bg1"/>
                  </a:solidFill>
                  <a:latin typeface="Berlin Sans FB Demi" panose="020E0802020502020306" pitchFamily="34" charset="0"/>
                  <a:ea typeface="华文琥珀" panose="02010800040101010101" pitchFamily="2" charset="-122"/>
                  <a:cs typeface="+mn-cs"/>
                </a:endParaRPr>
              </a:p>
            </p:txBody>
          </p:sp>
        </p:grpSp>
        <p:grpSp>
          <p:nvGrpSpPr>
            <p:cNvPr id="14" name="组合 13"/>
            <p:cNvGrpSpPr/>
            <p:nvPr/>
          </p:nvGrpSpPr>
          <p:grpSpPr>
            <a:xfrm>
              <a:off x="0" y="3444241"/>
              <a:ext cx="8188960" cy="152400"/>
              <a:chOff x="0" y="3210560"/>
              <a:chExt cx="8188960" cy="152400"/>
            </a:xfrm>
          </p:grpSpPr>
          <p:sp>
            <p:nvSpPr>
              <p:cNvPr id="2" name="矩形 1"/>
              <p:cNvSpPr/>
              <p:nvPr/>
            </p:nvSpPr>
            <p:spPr>
              <a:xfrm>
                <a:off x="0" y="3223232"/>
                <a:ext cx="4673600" cy="139728"/>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 name="直接连接符 10"/>
              <p:cNvCxnSpPr/>
              <p:nvPr/>
            </p:nvCxnSpPr>
            <p:spPr>
              <a:xfrm>
                <a:off x="0" y="3210560"/>
                <a:ext cx="8188960" cy="32992"/>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grpSp>
      <p:sp>
        <p:nvSpPr>
          <p:cNvPr id="24" name="标题 23"/>
          <p:cNvSpPr>
            <a:spLocks noGrp="1"/>
          </p:cNvSpPr>
          <p:nvPr>
            <p:ph type="title"/>
          </p:nvPr>
        </p:nvSpPr>
        <p:spPr>
          <a:xfrm>
            <a:off x="4673600" y="3227871"/>
            <a:ext cx="3992880" cy="489975"/>
          </a:xfrm>
        </p:spPr>
        <p:txBody>
          <a:bodyPr>
            <a:noAutofit/>
          </a:bodyPr>
          <a:lstStyle>
            <a:lvl1pPr>
              <a:defRPr sz="2400"/>
            </a:lvl1pPr>
          </a:lstStyle>
          <a:p>
            <a:r>
              <a:rPr lang="zh-CN" altLang="en-US"/>
              <a:t>单击此处编辑母版标题样式</a:t>
            </a:r>
            <a:endParaRPr lang="zh-CN" altLang="en-US" dirty="0"/>
          </a:p>
        </p:txBody>
      </p:sp>
      <p:sp>
        <p:nvSpPr>
          <p:cNvPr id="28" name="内容占位符 27"/>
          <p:cNvSpPr>
            <a:spLocks noGrp="1"/>
          </p:cNvSpPr>
          <p:nvPr>
            <p:ph sz="quarter" idx="13"/>
          </p:nvPr>
        </p:nvSpPr>
        <p:spPr>
          <a:xfrm>
            <a:off x="1544638" y="4084638"/>
            <a:ext cx="6643687" cy="2052637"/>
          </a:xfrm>
        </p:spPr>
        <p:txBody>
          <a:bodyPr>
            <a:normAutofit/>
          </a:bodyPr>
          <a:lstStyle>
            <a:lvl1pPr algn="just">
              <a:defRPr sz="1600">
                <a:solidFill>
                  <a:schemeClr val="tx1">
                    <a:lumMod val="65000"/>
                    <a:lumOff val="35000"/>
                  </a:schemeClr>
                </a:solidFill>
              </a:defRPr>
            </a:lvl1pPr>
            <a:lvl2pPr marL="457200" indent="0">
              <a:buNone/>
              <a:defRPr sz="1800">
                <a:solidFill>
                  <a:schemeClr val="tx1">
                    <a:lumMod val="65000"/>
                    <a:lumOff val="35000"/>
                  </a:schemeClr>
                </a:solidFill>
              </a:defRPr>
            </a:lvl2pPr>
            <a:lvl3pPr marL="914400" indent="0">
              <a:buNone/>
              <a:defRPr sz="1600">
                <a:solidFill>
                  <a:schemeClr val="tx1">
                    <a:lumMod val="65000"/>
                    <a:lumOff val="35000"/>
                  </a:schemeClr>
                </a:solidFill>
              </a:defRPr>
            </a:lvl3pPr>
            <a:lvl4pPr marL="1371600" indent="0">
              <a:buNone/>
              <a:defRPr sz="1400">
                <a:solidFill>
                  <a:schemeClr val="tx1">
                    <a:lumMod val="65000"/>
                    <a:lumOff val="35000"/>
                  </a:schemeClr>
                </a:solidFill>
              </a:defRPr>
            </a:lvl4pPr>
            <a:lvl5pPr marL="1828800" indent="0">
              <a:buNone/>
              <a:defRPr sz="1400">
                <a:solidFill>
                  <a:schemeClr val="tx1">
                    <a:lumMod val="65000"/>
                    <a:lumOff val="35000"/>
                  </a:schemeClr>
                </a:solidFill>
              </a:defRPr>
            </a:lvl5pPr>
          </a:lstStyle>
          <a:p>
            <a:pPr lvl="0"/>
            <a:r>
              <a:rPr lang="zh-CN" altLang="en-US"/>
              <a:t>编辑母版文本样式</a:t>
            </a:r>
          </a:p>
        </p:txBody>
      </p:sp>
      <p:pic>
        <p:nvPicPr>
          <p:cNvPr id="16" name="图片 15"/>
          <p:cNvPicPr>
            <a:picLocks noChangeAspect="1"/>
          </p:cNvPicPr>
          <p:nvPr userDrawn="1"/>
        </p:nvPicPr>
        <p:blipFill rotWithShape="1">
          <a:blip r:embed="rId2">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val="0"/>
              </a:ext>
            </a:extLst>
          </a:blip>
          <a:srcRect l="19375" t="13195" r="19672" b="16005"/>
          <a:stretch/>
        </p:blipFill>
        <p:spPr>
          <a:xfrm>
            <a:off x="4673600" y="1"/>
            <a:ext cx="4451984" cy="3231997"/>
          </a:xfrm>
          <a:prstGeom prst="rect">
            <a:avLst/>
          </a:prstGeom>
          <a:noFill/>
          <a:ln>
            <a:noFill/>
          </a:ln>
        </p:spPr>
      </p:pic>
      <p:grpSp>
        <p:nvGrpSpPr>
          <p:cNvPr id="17" name="组合 16"/>
          <p:cNvGrpSpPr/>
          <p:nvPr userDrawn="1"/>
        </p:nvGrpSpPr>
        <p:grpSpPr>
          <a:xfrm>
            <a:off x="0" y="1798320"/>
            <a:ext cx="8188960" cy="1530033"/>
            <a:chOff x="0" y="2066608"/>
            <a:chExt cx="8188960" cy="1530033"/>
          </a:xfrm>
        </p:grpSpPr>
        <p:grpSp>
          <p:nvGrpSpPr>
            <p:cNvPr id="18" name="组合 17"/>
            <p:cNvGrpSpPr/>
            <p:nvPr userDrawn="1"/>
          </p:nvGrpSpPr>
          <p:grpSpPr>
            <a:xfrm>
              <a:off x="154940" y="2066608"/>
              <a:ext cx="4363720" cy="1258225"/>
              <a:chOff x="289560" y="1538287"/>
              <a:chExt cx="4363720" cy="1258225"/>
            </a:xfrm>
          </p:grpSpPr>
          <p:sp>
            <p:nvSpPr>
              <p:cNvPr id="22" name="矩形 21"/>
              <p:cNvSpPr/>
              <p:nvPr userDrawn="1"/>
            </p:nvSpPr>
            <p:spPr>
              <a:xfrm>
                <a:off x="289560" y="1538287"/>
                <a:ext cx="4363720" cy="965200"/>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sz="6000" dirty="0">
                    <a:ln>
                      <a:solidFill>
                        <a:schemeClr val="tx1"/>
                      </a:solidFill>
                    </a:ln>
                    <a:solidFill>
                      <a:schemeClr val="bg1"/>
                    </a:solidFill>
                    <a:latin typeface="华文琥珀" panose="02010800040101010101" pitchFamily="2" charset="-122"/>
                    <a:ea typeface="华文琥珀" panose="02010800040101010101" pitchFamily="2" charset="-122"/>
                  </a:rPr>
                  <a:t>物联网导论</a:t>
                </a:r>
              </a:p>
            </p:txBody>
          </p:sp>
          <p:sp>
            <p:nvSpPr>
              <p:cNvPr id="23" name="矩形 22"/>
              <p:cNvSpPr/>
              <p:nvPr userDrawn="1"/>
            </p:nvSpPr>
            <p:spPr>
              <a:xfrm>
                <a:off x="636905" y="2507614"/>
                <a:ext cx="3669030" cy="288898"/>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sz="1800" kern="1200" dirty="0">
                    <a:ln>
                      <a:solidFill>
                        <a:schemeClr val="tx1"/>
                      </a:solidFill>
                    </a:ln>
                    <a:solidFill>
                      <a:schemeClr val="bg1"/>
                    </a:solidFill>
                    <a:latin typeface="Berlin Sans FB Demi" panose="020E0802020502020306" pitchFamily="34" charset="0"/>
                    <a:ea typeface="华文琥珀" panose="02010800040101010101" pitchFamily="2" charset="-122"/>
                    <a:cs typeface="+mn-cs"/>
                  </a:rPr>
                  <a:t>Introduction to Internet of Things</a:t>
                </a:r>
                <a:endParaRPr lang="zh-CN" altLang="en-US" sz="1800" kern="1200" dirty="0">
                  <a:ln>
                    <a:solidFill>
                      <a:schemeClr val="tx1"/>
                    </a:solidFill>
                  </a:ln>
                  <a:solidFill>
                    <a:schemeClr val="bg1"/>
                  </a:solidFill>
                  <a:latin typeface="Berlin Sans FB Demi" panose="020E0802020502020306" pitchFamily="34" charset="0"/>
                  <a:ea typeface="华文琥珀" panose="02010800040101010101" pitchFamily="2" charset="-122"/>
                  <a:cs typeface="+mn-cs"/>
                </a:endParaRPr>
              </a:p>
            </p:txBody>
          </p:sp>
        </p:grpSp>
        <p:grpSp>
          <p:nvGrpSpPr>
            <p:cNvPr id="19" name="组合 18"/>
            <p:cNvGrpSpPr/>
            <p:nvPr userDrawn="1"/>
          </p:nvGrpSpPr>
          <p:grpSpPr>
            <a:xfrm>
              <a:off x="0" y="3444241"/>
              <a:ext cx="8188960" cy="152400"/>
              <a:chOff x="0" y="3210560"/>
              <a:chExt cx="8188960" cy="152400"/>
            </a:xfrm>
          </p:grpSpPr>
          <p:sp>
            <p:nvSpPr>
              <p:cNvPr id="20" name="矩形 19"/>
              <p:cNvSpPr/>
              <p:nvPr userDrawn="1"/>
            </p:nvSpPr>
            <p:spPr>
              <a:xfrm>
                <a:off x="0" y="3223232"/>
                <a:ext cx="4673600" cy="139728"/>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1" name="直接连接符 20"/>
              <p:cNvCxnSpPr/>
              <p:nvPr userDrawn="1"/>
            </p:nvCxnSpPr>
            <p:spPr>
              <a:xfrm>
                <a:off x="0" y="3210560"/>
                <a:ext cx="8188960" cy="32992"/>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0682819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4BB95D9B-88AD-4636-9BE4-EC5AF2F17845}" type="datetime1">
              <a:rPr lang="zh-CN" altLang="en-US" smtClean="0"/>
              <a:t>2022/9/1</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0503CE10-F9D3-4072-A615-6A95AA0B7B65}" type="slidenum">
              <a:rPr lang="zh-CN" altLang="en-US" smtClean="0"/>
              <a:t>‹#›</a:t>
            </a:fld>
            <a:endParaRPr lang="zh-CN" altLang="en-US"/>
          </a:p>
        </p:txBody>
      </p:sp>
    </p:spTree>
    <p:extLst>
      <p:ext uri="{BB962C8B-B14F-4D97-AF65-F5344CB8AC3E}">
        <p14:creationId xmlns:p14="http://schemas.microsoft.com/office/powerpoint/2010/main" val="18454771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D0276F73-21C5-45D9-8220-EB627377FB1B}" type="datetime1">
              <a:rPr lang="zh-CN" altLang="en-US" smtClean="0"/>
              <a:t>2022/9/1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503CE10-F9D3-4072-A615-6A95AA0B7B65}" type="slidenum">
              <a:rPr lang="zh-CN" altLang="en-US" smtClean="0"/>
              <a:t>‹#›</a:t>
            </a:fld>
            <a:endParaRPr lang="zh-CN" altLang="en-US"/>
          </a:p>
        </p:txBody>
      </p:sp>
    </p:spTree>
    <p:extLst>
      <p:ext uri="{BB962C8B-B14F-4D97-AF65-F5344CB8AC3E}">
        <p14:creationId xmlns:p14="http://schemas.microsoft.com/office/powerpoint/2010/main" val="57126948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03E6E602-6A90-40F7-9BE0-D2BE61FDAAF8}" type="datetime1">
              <a:rPr lang="zh-CN" altLang="en-US" smtClean="0"/>
              <a:t>2022/9/1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503CE10-F9D3-4072-A615-6A95AA0B7B65}" type="slidenum">
              <a:rPr lang="zh-CN" altLang="en-US" smtClean="0"/>
              <a:t>‹#›</a:t>
            </a:fld>
            <a:endParaRPr lang="zh-CN" altLang="en-US"/>
          </a:p>
        </p:txBody>
      </p:sp>
    </p:spTree>
    <p:extLst>
      <p:ext uri="{BB962C8B-B14F-4D97-AF65-F5344CB8AC3E}">
        <p14:creationId xmlns:p14="http://schemas.microsoft.com/office/powerpoint/2010/main" val="273719391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1_标题和内容">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13" name="日期占位符 12"/>
          <p:cNvSpPr>
            <a:spLocks noGrp="1"/>
          </p:cNvSpPr>
          <p:nvPr>
            <p:ph type="dt" sz="half" idx="10"/>
          </p:nvPr>
        </p:nvSpPr>
        <p:spPr/>
        <p:txBody>
          <a:bodyPr/>
          <a:lstStyle/>
          <a:p>
            <a:fld id="{26201486-5497-4331-98D7-82ADB148CFC4}" type="datetime1">
              <a:rPr lang="zh-CN" altLang="en-US" smtClean="0"/>
              <a:t>2022/9/1</a:t>
            </a:fld>
            <a:endParaRPr lang="zh-CN" altLang="en-US" dirty="0"/>
          </a:p>
        </p:txBody>
      </p:sp>
      <p:sp>
        <p:nvSpPr>
          <p:cNvPr id="14" name="页脚占位符 13"/>
          <p:cNvSpPr>
            <a:spLocks noGrp="1"/>
          </p:cNvSpPr>
          <p:nvPr>
            <p:ph type="ftr" sz="quarter" idx="11"/>
          </p:nvPr>
        </p:nvSpPr>
        <p:spPr/>
        <p:txBody>
          <a:bodyPr/>
          <a:lstStyle/>
          <a:p>
            <a:endParaRPr lang="zh-CN" altLang="en-US" dirty="0"/>
          </a:p>
        </p:txBody>
      </p:sp>
      <p:sp>
        <p:nvSpPr>
          <p:cNvPr id="15" name="灯片编号占位符 14"/>
          <p:cNvSpPr>
            <a:spLocks noGrp="1"/>
          </p:cNvSpPr>
          <p:nvPr>
            <p:ph type="sldNum" sz="quarter" idx="12"/>
          </p:nvPr>
        </p:nvSpPr>
        <p:spPr/>
        <p:txBody>
          <a:bodyPr/>
          <a:lstStyle/>
          <a:p>
            <a:fld id="{0503CE10-F9D3-4072-A615-6A95AA0B7B65}" type="slidenum">
              <a:rPr lang="zh-CN" altLang="en-US" smtClean="0"/>
              <a:t>‹#›</a:t>
            </a:fld>
            <a:endParaRPr lang="zh-CN" altLang="en-US" dirty="0"/>
          </a:p>
        </p:txBody>
      </p:sp>
      <p:grpSp>
        <p:nvGrpSpPr>
          <p:cNvPr id="17" name="组合 16"/>
          <p:cNvGrpSpPr/>
          <p:nvPr userDrawn="1"/>
        </p:nvGrpSpPr>
        <p:grpSpPr>
          <a:xfrm>
            <a:off x="0" y="86517"/>
            <a:ext cx="9144000" cy="1412240"/>
            <a:chOff x="0" y="86517"/>
            <a:chExt cx="9144000" cy="1412240"/>
          </a:xfrm>
        </p:grpSpPr>
        <p:sp>
          <p:nvSpPr>
            <p:cNvPr id="9" name="矩形 8"/>
            <p:cNvSpPr/>
            <p:nvPr userDrawn="1"/>
          </p:nvSpPr>
          <p:spPr>
            <a:xfrm>
              <a:off x="0" y="284796"/>
              <a:ext cx="9144000" cy="1015683"/>
            </a:xfrm>
            <a:prstGeom prst="rect">
              <a:avLst/>
            </a:prstGeom>
            <a:solidFill>
              <a:schemeClr val="accent1">
                <a:lumMod val="75000"/>
              </a:schemeClr>
            </a:solidFill>
            <a:ln>
              <a:solidFill>
                <a:srgbClr val="3BB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userDrawn="1"/>
          </p:nvSpPr>
          <p:spPr>
            <a:xfrm>
              <a:off x="6633210" y="86517"/>
              <a:ext cx="2226310" cy="1412240"/>
            </a:xfrm>
            <a:prstGeom prst="ellipse">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pic>
          <p:nvPicPr>
            <p:cNvPr id="7" name="图片 6"/>
            <p:cNvPicPr>
              <a:picLocks noChangeAspect="1"/>
            </p:cNvPicPr>
            <p:nvPr userDrawn="1"/>
          </p:nvPicPr>
          <p:blipFill rotWithShape="1">
            <a:blip r:embed="rId2" cstate="print">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val="0"/>
                </a:ext>
              </a:extLst>
            </a:blip>
            <a:srcRect l="19375" t="13195" r="19672" b="16005"/>
            <a:stretch/>
          </p:blipFill>
          <p:spPr>
            <a:xfrm>
              <a:off x="7035438" y="284796"/>
              <a:ext cx="1421853" cy="1032220"/>
            </a:xfrm>
            <a:prstGeom prst="rect">
              <a:avLst/>
            </a:prstGeom>
            <a:noFill/>
            <a:ln>
              <a:noFill/>
            </a:ln>
          </p:spPr>
        </p:pic>
      </p:grpSp>
      <p:sp>
        <p:nvSpPr>
          <p:cNvPr id="2" name="Title 1"/>
          <p:cNvSpPr>
            <a:spLocks noGrp="1"/>
          </p:cNvSpPr>
          <p:nvPr userDrawn="1">
            <p:ph type="title" hasCustomPrompt="1"/>
          </p:nvPr>
        </p:nvSpPr>
        <p:spPr>
          <a:xfrm>
            <a:off x="644524" y="304800"/>
            <a:ext cx="5813426" cy="995679"/>
          </a:xfrm>
          <a:noFill/>
          <a:ln>
            <a:noFill/>
          </a:ln>
        </p:spPr>
        <p:style>
          <a:lnRef idx="2">
            <a:schemeClr val="accent1">
              <a:shade val="50000"/>
            </a:schemeClr>
          </a:lnRef>
          <a:fillRef idx="1">
            <a:schemeClr val="accent1"/>
          </a:fillRef>
          <a:effectRef idx="0">
            <a:schemeClr val="accent1"/>
          </a:effectRef>
          <a:fontRef idx="none"/>
        </p:style>
        <p:txBody>
          <a:bodyPr>
            <a:noAutofit/>
          </a:bodyPr>
          <a:lstStyle>
            <a:lvl1pPr algn="l">
              <a:defRPr sz="3600" b="0" cap="none" spc="0" baseline="0">
                <a:ln w="0"/>
                <a:solidFill>
                  <a:schemeClr val="bg1"/>
                </a:solidFill>
                <a:effectLst>
                  <a:outerShdw blurRad="38100" dist="19050" dir="2700000" algn="tl" rotWithShape="0">
                    <a:schemeClr val="dk1">
                      <a:alpha val="40000"/>
                    </a:schemeClr>
                  </a:outerShdw>
                </a:effectLst>
              </a:defRPr>
            </a:lvl1pPr>
          </a:lstStyle>
          <a:p>
            <a:r>
              <a:rPr lang="en-US" altLang="zh-CN" dirty="0"/>
              <a:t> </a:t>
            </a:r>
            <a:r>
              <a:rPr lang="zh-CN" altLang="en-US" dirty="0"/>
              <a:t>单击此处编辑母版标题样式</a:t>
            </a:r>
            <a:endParaRPr lang="en-US" dirty="0"/>
          </a:p>
        </p:txBody>
      </p:sp>
    </p:spTree>
    <p:extLst>
      <p:ext uri="{BB962C8B-B14F-4D97-AF65-F5344CB8AC3E}">
        <p14:creationId xmlns:p14="http://schemas.microsoft.com/office/powerpoint/2010/main" val="1173902185"/>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pic>
        <p:nvPicPr>
          <p:cNvPr id="8" name="图片 7"/>
          <p:cNvPicPr>
            <a:picLocks noChangeAspect="1"/>
          </p:cNvPicPr>
          <p:nvPr userDrawn="1"/>
        </p:nvPicPr>
        <p:blipFill rotWithShape="1">
          <a:blip r:embed="rId2">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val="0"/>
              </a:ext>
            </a:extLst>
          </a:blip>
          <a:srcRect l="19375" t="13195" r="19672" b="16005"/>
          <a:stretch/>
        </p:blipFill>
        <p:spPr>
          <a:xfrm>
            <a:off x="4673600" y="1"/>
            <a:ext cx="4451984" cy="3231997"/>
          </a:xfrm>
          <a:prstGeom prst="rect">
            <a:avLst/>
          </a:prstGeom>
          <a:noFill/>
          <a:ln>
            <a:noFill/>
          </a:ln>
        </p:spPr>
      </p:pic>
      <p:sp>
        <p:nvSpPr>
          <p:cNvPr id="4" name="Date Placeholder 3"/>
          <p:cNvSpPr>
            <a:spLocks noGrp="1"/>
          </p:cNvSpPr>
          <p:nvPr>
            <p:ph type="dt" sz="half" idx="10"/>
          </p:nvPr>
        </p:nvSpPr>
        <p:spPr/>
        <p:txBody>
          <a:bodyPr/>
          <a:lstStyle/>
          <a:p>
            <a:fld id="{7455CA89-11CE-4007-80AD-17D6BFE27A9E}" type="datetime1">
              <a:rPr lang="zh-CN" altLang="en-US" smtClean="0"/>
              <a:t>2022/9/1</a:t>
            </a:fld>
            <a:endParaRPr lang="zh-CN" altLang="en-US" dirty="0"/>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503CE10-F9D3-4072-A615-6A95AA0B7B65}" type="slidenum">
              <a:rPr lang="zh-CN" altLang="en-US" smtClean="0"/>
              <a:t>‹#›</a:t>
            </a:fld>
            <a:endParaRPr lang="zh-CN" altLang="en-US" dirty="0"/>
          </a:p>
        </p:txBody>
      </p:sp>
      <p:grpSp>
        <p:nvGrpSpPr>
          <p:cNvPr id="15" name="组合 14"/>
          <p:cNvGrpSpPr/>
          <p:nvPr userDrawn="1"/>
        </p:nvGrpSpPr>
        <p:grpSpPr>
          <a:xfrm>
            <a:off x="0" y="1798320"/>
            <a:ext cx="8188960" cy="1530033"/>
            <a:chOff x="0" y="2066608"/>
            <a:chExt cx="8188960" cy="1530033"/>
          </a:xfrm>
        </p:grpSpPr>
        <p:grpSp>
          <p:nvGrpSpPr>
            <p:cNvPr id="3" name="组合 2"/>
            <p:cNvGrpSpPr/>
            <p:nvPr userDrawn="1"/>
          </p:nvGrpSpPr>
          <p:grpSpPr>
            <a:xfrm>
              <a:off x="154940" y="2066608"/>
              <a:ext cx="4363720" cy="1258225"/>
              <a:chOff x="289560" y="1538287"/>
              <a:chExt cx="4363720" cy="1258225"/>
            </a:xfrm>
          </p:grpSpPr>
          <p:sp>
            <p:nvSpPr>
              <p:cNvPr id="7" name="矩形 6"/>
              <p:cNvSpPr/>
              <p:nvPr userDrawn="1"/>
            </p:nvSpPr>
            <p:spPr>
              <a:xfrm>
                <a:off x="289560" y="1538287"/>
                <a:ext cx="4363720" cy="965200"/>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sz="6000" dirty="0">
                    <a:ln>
                      <a:solidFill>
                        <a:schemeClr val="tx1"/>
                      </a:solidFill>
                    </a:ln>
                    <a:solidFill>
                      <a:schemeClr val="bg1"/>
                    </a:solidFill>
                    <a:latin typeface="华文琥珀" panose="02010800040101010101" pitchFamily="2" charset="-122"/>
                    <a:ea typeface="华文琥珀" panose="02010800040101010101" pitchFamily="2" charset="-122"/>
                  </a:rPr>
                  <a:t>物联网导论</a:t>
                </a:r>
              </a:p>
            </p:txBody>
          </p:sp>
          <p:sp>
            <p:nvSpPr>
              <p:cNvPr id="9" name="矩形 8"/>
              <p:cNvSpPr/>
              <p:nvPr userDrawn="1"/>
            </p:nvSpPr>
            <p:spPr>
              <a:xfrm>
                <a:off x="636905" y="2507614"/>
                <a:ext cx="3669030" cy="288898"/>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sz="1800" kern="1200" dirty="0">
                    <a:ln>
                      <a:solidFill>
                        <a:schemeClr val="tx1"/>
                      </a:solidFill>
                    </a:ln>
                    <a:solidFill>
                      <a:schemeClr val="bg1"/>
                    </a:solidFill>
                    <a:latin typeface="Berlin Sans FB Demi" panose="020E0802020502020306" pitchFamily="34" charset="0"/>
                    <a:ea typeface="华文琥珀" panose="02010800040101010101" pitchFamily="2" charset="-122"/>
                    <a:cs typeface="+mn-cs"/>
                  </a:rPr>
                  <a:t>Introduction to Internet of Things</a:t>
                </a:r>
                <a:endParaRPr lang="zh-CN" altLang="en-US" sz="1800" kern="1200" dirty="0">
                  <a:ln>
                    <a:solidFill>
                      <a:schemeClr val="tx1"/>
                    </a:solidFill>
                  </a:ln>
                  <a:solidFill>
                    <a:schemeClr val="bg1"/>
                  </a:solidFill>
                  <a:latin typeface="Berlin Sans FB Demi" panose="020E0802020502020306" pitchFamily="34" charset="0"/>
                  <a:ea typeface="华文琥珀" panose="02010800040101010101" pitchFamily="2" charset="-122"/>
                  <a:cs typeface="+mn-cs"/>
                </a:endParaRPr>
              </a:p>
            </p:txBody>
          </p:sp>
        </p:grpSp>
        <p:grpSp>
          <p:nvGrpSpPr>
            <p:cNvPr id="14" name="组合 13"/>
            <p:cNvGrpSpPr/>
            <p:nvPr userDrawn="1"/>
          </p:nvGrpSpPr>
          <p:grpSpPr>
            <a:xfrm>
              <a:off x="0" y="3444241"/>
              <a:ext cx="8188960" cy="152400"/>
              <a:chOff x="0" y="3210560"/>
              <a:chExt cx="8188960" cy="152400"/>
            </a:xfrm>
          </p:grpSpPr>
          <p:sp>
            <p:nvSpPr>
              <p:cNvPr id="2" name="矩形 1"/>
              <p:cNvSpPr/>
              <p:nvPr userDrawn="1"/>
            </p:nvSpPr>
            <p:spPr>
              <a:xfrm>
                <a:off x="0" y="3223232"/>
                <a:ext cx="4673600" cy="139728"/>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 name="直接连接符 10"/>
              <p:cNvCxnSpPr/>
              <p:nvPr userDrawn="1"/>
            </p:nvCxnSpPr>
            <p:spPr>
              <a:xfrm>
                <a:off x="0" y="3210560"/>
                <a:ext cx="8188960" cy="32992"/>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grpSp>
      <p:sp>
        <p:nvSpPr>
          <p:cNvPr id="24" name="标题 23"/>
          <p:cNvSpPr>
            <a:spLocks noGrp="1"/>
          </p:cNvSpPr>
          <p:nvPr>
            <p:ph type="title"/>
          </p:nvPr>
        </p:nvSpPr>
        <p:spPr>
          <a:xfrm>
            <a:off x="4673600" y="3227871"/>
            <a:ext cx="3992880" cy="489975"/>
          </a:xfrm>
        </p:spPr>
        <p:txBody>
          <a:bodyPr>
            <a:noAutofit/>
          </a:bodyPr>
          <a:lstStyle>
            <a:lvl1pPr>
              <a:defRPr sz="2400"/>
            </a:lvl1pPr>
          </a:lstStyle>
          <a:p>
            <a:r>
              <a:rPr lang="zh-CN" altLang="en-US" dirty="0"/>
              <a:t>单击此处编辑母版标题样式</a:t>
            </a:r>
          </a:p>
        </p:txBody>
      </p:sp>
      <p:sp>
        <p:nvSpPr>
          <p:cNvPr id="28" name="内容占位符 27"/>
          <p:cNvSpPr>
            <a:spLocks noGrp="1"/>
          </p:cNvSpPr>
          <p:nvPr>
            <p:ph sz="quarter" idx="13"/>
          </p:nvPr>
        </p:nvSpPr>
        <p:spPr>
          <a:xfrm>
            <a:off x="1544638" y="4084638"/>
            <a:ext cx="6643687" cy="2052637"/>
          </a:xfrm>
        </p:spPr>
        <p:txBody>
          <a:bodyPr>
            <a:normAutofit/>
          </a:bodyPr>
          <a:lstStyle>
            <a:lvl1pPr algn="just">
              <a:defRPr sz="1600">
                <a:solidFill>
                  <a:schemeClr val="tx1">
                    <a:lumMod val="65000"/>
                    <a:lumOff val="35000"/>
                  </a:schemeClr>
                </a:solidFill>
              </a:defRPr>
            </a:lvl1pPr>
            <a:lvl2pPr marL="457200" indent="0">
              <a:buNone/>
              <a:defRPr sz="1800">
                <a:solidFill>
                  <a:schemeClr val="tx1">
                    <a:lumMod val="65000"/>
                    <a:lumOff val="35000"/>
                  </a:schemeClr>
                </a:solidFill>
              </a:defRPr>
            </a:lvl2pPr>
            <a:lvl3pPr marL="914400" indent="0">
              <a:buNone/>
              <a:defRPr sz="1600">
                <a:solidFill>
                  <a:schemeClr val="tx1">
                    <a:lumMod val="65000"/>
                    <a:lumOff val="35000"/>
                  </a:schemeClr>
                </a:solidFill>
              </a:defRPr>
            </a:lvl3pPr>
            <a:lvl4pPr marL="1371600" indent="0">
              <a:buNone/>
              <a:defRPr sz="1400">
                <a:solidFill>
                  <a:schemeClr val="tx1">
                    <a:lumMod val="65000"/>
                    <a:lumOff val="35000"/>
                  </a:schemeClr>
                </a:solidFill>
              </a:defRPr>
            </a:lvl4pPr>
            <a:lvl5pPr marL="1828800" indent="0">
              <a:buNone/>
              <a:defRPr sz="1400">
                <a:solidFill>
                  <a:schemeClr val="tx1">
                    <a:lumMod val="65000"/>
                    <a:lumOff val="35000"/>
                  </a:schemeClr>
                </a:solidFill>
              </a:defRPr>
            </a:lvl5pPr>
          </a:lstStyle>
          <a:p>
            <a:pPr lvl="0"/>
            <a:r>
              <a:rPr lang="zh-CN" altLang="en-US" dirty="0"/>
              <a:t>单击此处编辑母版文本样式</a:t>
            </a:r>
          </a:p>
        </p:txBody>
      </p:sp>
    </p:spTree>
    <p:extLst>
      <p:ext uri="{BB962C8B-B14F-4D97-AF65-F5344CB8AC3E}">
        <p14:creationId xmlns:p14="http://schemas.microsoft.com/office/powerpoint/2010/main" val="26604052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13" name="日期占位符 12"/>
          <p:cNvSpPr>
            <a:spLocks noGrp="1"/>
          </p:cNvSpPr>
          <p:nvPr>
            <p:ph type="dt" sz="half" idx="10"/>
          </p:nvPr>
        </p:nvSpPr>
        <p:spPr/>
        <p:txBody>
          <a:bodyPr/>
          <a:lstStyle/>
          <a:p>
            <a:fld id="{26201486-5497-4331-98D7-82ADB148CFC4}" type="datetime1">
              <a:rPr lang="zh-CN" altLang="en-US" smtClean="0"/>
              <a:t>2022/9/1</a:t>
            </a:fld>
            <a:endParaRPr lang="zh-CN" altLang="en-US" dirty="0"/>
          </a:p>
        </p:txBody>
      </p:sp>
      <p:sp>
        <p:nvSpPr>
          <p:cNvPr id="14" name="页脚占位符 13"/>
          <p:cNvSpPr>
            <a:spLocks noGrp="1"/>
          </p:cNvSpPr>
          <p:nvPr>
            <p:ph type="ftr" sz="quarter" idx="11"/>
          </p:nvPr>
        </p:nvSpPr>
        <p:spPr/>
        <p:txBody>
          <a:bodyPr/>
          <a:lstStyle/>
          <a:p>
            <a:endParaRPr lang="zh-CN" altLang="en-US" dirty="0"/>
          </a:p>
        </p:txBody>
      </p:sp>
      <p:sp>
        <p:nvSpPr>
          <p:cNvPr id="15" name="灯片编号占位符 14"/>
          <p:cNvSpPr>
            <a:spLocks noGrp="1"/>
          </p:cNvSpPr>
          <p:nvPr>
            <p:ph type="sldNum" sz="quarter" idx="12"/>
          </p:nvPr>
        </p:nvSpPr>
        <p:spPr/>
        <p:txBody>
          <a:bodyPr/>
          <a:lstStyle/>
          <a:p>
            <a:fld id="{0503CE10-F9D3-4072-A615-6A95AA0B7B65}" type="slidenum">
              <a:rPr lang="zh-CN" altLang="en-US" smtClean="0"/>
              <a:t>‹#›</a:t>
            </a:fld>
            <a:endParaRPr lang="zh-CN" altLang="en-US" dirty="0"/>
          </a:p>
        </p:txBody>
      </p:sp>
      <p:grpSp>
        <p:nvGrpSpPr>
          <p:cNvPr id="17" name="组合 16"/>
          <p:cNvGrpSpPr/>
          <p:nvPr/>
        </p:nvGrpSpPr>
        <p:grpSpPr>
          <a:xfrm>
            <a:off x="0" y="86517"/>
            <a:ext cx="9144000" cy="1412240"/>
            <a:chOff x="0" y="86517"/>
            <a:chExt cx="9144000" cy="1412240"/>
          </a:xfrm>
        </p:grpSpPr>
        <p:sp>
          <p:nvSpPr>
            <p:cNvPr id="9" name="矩形 8"/>
            <p:cNvSpPr/>
            <p:nvPr/>
          </p:nvSpPr>
          <p:spPr>
            <a:xfrm>
              <a:off x="0" y="284796"/>
              <a:ext cx="9144000" cy="1015683"/>
            </a:xfrm>
            <a:prstGeom prst="rect">
              <a:avLst/>
            </a:prstGeom>
            <a:solidFill>
              <a:schemeClr val="accent1">
                <a:lumMod val="75000"/>
              </a:schemeClr>
            </a:solidFill>
            <a:ln>
              <a:solidFill>
                <a:srgbClr val="3BB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6633210" y="86517"/>
              <a:ext cx="2226310" cy="1412240"/>
            </a:xfrm>
            <a:prstGeom prst="ellipse">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pic>
          <p:nvPicPr>
            <p:cNvPr id="7" name="图片 6"/>
            <p:cNvPicPr>
              <a:picLocks noChangeAspect="1"/>
            </p:cNvPicPr>
            <p:nvPr/>
          </p:nvPicPr>
          <p:blipFill rotWithShape="1">
            <a:blip r:embed="rId2" cstate="print">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val="0"/>
                </a:ext>
              </a:extLst>
            </a:blip>
            <a:srcRect l="19375" t="13195" r="19672" b="16005"/>
            <a:stretch/>
          </p:blipFill>
          <p:spPr>
            <a:xfrm>
              <a:off x="7035438" y="284796"/>
              <a:ext cx="1421853" cy="1032220"/>
            </a:xfrm>
            <a:prstGeom prst="rect">
              <a:avLst/>
            </a:prstGeom>
            <a:noFill/>
            <a:ln>
              <a:noFill/>
            </a:ln>
          </p:spPr>
        </p:pic>
      </p:grpSp>
      <p:sp>
        <p:nvSpPr>
          <p:cNvPr id="2" name="Title 1"/>
          <p:cNvSpPr>
            <a:spLocks noGrp="1"/>
          </p:cNvSpPr>
          <p:nvPr>
            <p:ph type="title" hasCustomPrompt="1"/>
          </p:nvPr>
        </p:nvSpPr>
        <p:spPr>
          <a:xfrm>
            <a:off x="644524" y="304800"/>
            <a:ext cx="5813426" cy="995679"/>
          </a:xfrm>
          <a:noFill/>
          <a:ln>
            <a:noFill/>
          </a:ln>
        </p:spPr>
        <p:style>
          <a:lnRef idx="2">
            <a:schemeClr val="accent1">
              <a:shade val="50000"/>
            </a:schemeClr>
          </a:lnRef>
          <a:fillRef idx="1">
            <a:schemeClr val="accent1"/>
          </a:fillRef>
          <a:effectRef idx="0">
            <a:schemeClr val="accent1"/>
          </a:effectRef>
          <a:fontRef idx="none"/>
        </p:style>
        <p:txBody>
          <a:bodyPr>
            <a:noAutofit/>
          </a:bodyPr>
          <a:lstStyle>
            <a:lvl1pPr algn="l">
              <a:defRPr sz="3600" b="0" cap="none" spc="0" baseline="0">
                <a:ln w="0"/>
                <a:solidFill>
                  <a:schemeClr val="bg1"/>
                </a:solidFill>
                <a:effectLst>
                  <a:outerShdw blurRad="38100" dist="19050" dir="2700000" algn="tl" rotWithShape="0">
                    <a:schemeClr val="dk1">
                      <a:alpha val="40000"/>
                    </a:schemeClr>
                  </a:outerShdw>
                </a:effectLst>
              </a:defRPr>
            </a:lvl1pPr>
          </a:lstStyle>
          <a:p>
            <a:r>
              <a:rPr lang="en-US" altLang="zh-CN" dirty="0"/>
              <a:t> </a:t>
            </a:r>
            <a:r>
              <a:rPr lang="zh-CN" altLang="en-US" dirty="0"/>
              <a:t>单击此处编辑母版标题样式</a:t>
            </a:r>
            <a:endParaRPr lang="en-US" dirty="0"/>
          </a:p>
        </p:txBody>
      </p:sp>
      <p:grpSp>
        <p:nvGrpSpPr>
          <p:cNvPr id="11" name="组合 10"/>
          <p:cNvGrpSpPr/>
          <p:nvPr userDrawn="1"/>
        </p:nvGrpSpPr>
        <p:grpSpPr>
          <a:xfrm>
            <a:off x="0" y="86517"/>
            <a:ext cx="9144000" cy="1412240"/>
            <a:chOff x="0" y="86517"/>
            <a:chExt cx="9144000" cy="1412240"/>
          </a:xfrm>
        </p:grpSpPr>
        <p:sp>
          <p:nvSpPr>
            <p:cNvPr id="12" name="矩形 11"/>
            <p:cNvSpPr/>
            <p:nvPr userDrawn="1"/>
          </p:nvSpPr>
          <p:spPr>
            <a:xfrm>
              <a:off x="0" y="284796"/>
              <a:ext cx="9144000" cy="1015683"/>
            </a:xfrm>
            <a:prstGeom prst="rect">
              <a:avLst/>
            </a:prstGeom>
            <a:solidFill>
              <a:schemeClr val="accent1">
                <a:lumMod val="75000"/>
              </a:schemeClr>
            </a:solidFill>
            <a:ln>
              <a:solidFill>
                <a:srgbClr val="3BB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userDrawn="1"/>
          </p:nvSpPr>
          <p:spPr>
            <a:xfrm>
              <a:off x="6633210" y="86517"/>
              <a:ext cx="2226310" cy="1412240"/>
            </a:xfrm>
            <a:prstGeom prst="ellipse">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pic>
          <p:nvPicPr>
            <p:cNvPr id="18" name="图片 17"/>
            <p:cNvPicPr>
              <a:picLocks noChangeAspect="1"/>
            </p:cNvPicPr>
            <p:nvPr userDrawn="1"/>
          </p:nvPicPr>
          <p:blipFill rotWithShape="1">
            <a:blip r:embed="rId2" cstate="print">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val="0"/>
                </a:ext>
              </a:extLst>
            </a:blip>
            <a:srcRect l="19375" t="13195" r="19672" b="16005"/>
            <a:stretch/>
          </p:blipFill>
          <p:spPr>
            <a:xfrm>
              <a:off x="7035438" y="284796"/>
              <a:ext cx="1421853" cy="1032220"/>
            </a:xfrm>
            <a:prstGeom prst="rect">
              <a:avLst/>
            </a:prstGeom>
            <a:noFill/>
            <a:ln>
              <a:noFill/>
            </a:ln>
          </p:spPr>
        </p:pic>
      </p:grpSp>
      <p:sp>
        <p:nvSpPr>
          <p:cNvPr id="19" name="Title 1"/>
          <p:cNvSpPr>
            <a:spLocks noGrp="1"/>
          </p:cNvSpPr>
          <p:nvPr>
            <p:ph type="title" hasCustomPrompt="1"/>
          </p:nvPr>
        </p:nvSpPr>
        <p:spPr>
          <a:xfrm>
            <a:off x="644524" y="304800"/>
            <a:ext cx="5813426" cy="995679"/>
          </a:xfrm>
          <a:noFill/>
          <a:ln>
            <a:noFill/>
          </a:ln>
        </p:spPr>
        <p:style>
          <a:lnRef idx="2">
            <a:schemeClr val="accent1">
              <a:shade val="50000"/>
            </a:schemeClr>
          </a:lnRef>
          <a:fillRef idx="1">
            <a:schemeClr val="accent1"/>
          </a:fillRef>
          <a:effectRef idx="0">
            <a:schemeClr val="accent1"/>
          </a:effectRef>
          <a:fontRef idx="none"/>
        </p:style>
        <p:txBody>
          <a:bodyPr>
            <a:noAutofit/>
          </a:bodyPr>
          <a:lstStyle>
            <a:lvl1pPr algn="l">
              <a:defRPr sz="3600" b="0" cap="none" spc="0" baseline="0">
                <a:ln w="0"/>
                <a:solidFill>
                  <a:schemeClr val="bg1"/>
                </a:solidFill>
                <a:effectLst>
                  <a:outerShdw blurRad="38100" dist="19050" dir="2700000" algn="tl" rotWithShape="0">
                    <a:schemeClr val="dk1">
                      <a:alpha val="40000"/>
                    </a:schemeClr>
                  </a:outerShdw>
                </a:effectLst>
              </a:defRPr>
            </a:lvl1pPr>
          </a:lstStyle>
          <a:p>
            <a:r>
              <a:rPr lang="en-US" altLang="zh-CN" dirty="0"/>
              <a:t> </a:t>
            </a:r>
            <a:r>
              <a:rPr lang="zh-CN" altLang="en-US" dirty="0"/>
              <a:t>单击此处编辑母版标题样式</a:t>
            </a:r>
            <a:endParaRPr lang="en-US" dirty="0"/>
          </a:p>
        </p:txBody>
      </p:sp>
    </p:spTree>
    <p:extLst>
      <p:ext uri="{BB962C8B-B14F-4D97-AF65-F5344CB8AC3E}">
        <p14:creationId xmlns:p14="http://schemas.microsoft.com/office/powerpoint/2010/main" val="2499524060"/>
      </p:ext>
    </p:extLst>
  </p:cSld>
  <p:clrMapOvr>
    <a:masterClrMapping/>
  </p:clrMapOvr>
  <p:extLst>
    <p:ext uri="{DCECCB84-F9BA-43D5-87BE-67443E8EF086}">
      <p15:sldGuideLst xmlns:p15="http://schemas.microsoft.com/office/powerpoint/2012/main">
        <p15:guide id="1" orient="horz" pos="2160">
          <p15:clr>
            <a:srgbClr val="FBAE40"/>
          </p15:clr>
        </p15:guide>
        <p15:guide id="2" pos="288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D30A59A3-D0D5-4685-9DF3-9FBE51A2A8D7}" type="datetime1">
              <a:rPr lang="zh-CN" altLang="en-US" smtClean="0"/>
              <a:t>2022/9/1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503CE10-F9D3-4072-A615-6A95AA0B7B65}" type="slidenum">
              <a:rPr lang="zh-CN" altLang="en-US" smtClean="0"/>
              <a:t>‹#›</a:t>
            </a:fld>
            <a:endParaRPr lang="zh-CN" altLang="en-US"/>
          </a:p>
        </p:txBody>
      </p:sp>
    </p:spTree>
    <p:extLst>
      <p:ext uri="{BB962C8B-B14F-4D97-AF65-F5344CB8AC3E}">
        <p14:creationId xmlns:p14="http://schemas.microsoft.com/office/powerpoint/2010/main" val="31294302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90ADCF37-95A8-4487-A04A-0E8708DEF2D1}" type="datetime1">
              <a:rPr lang="zh-CN" altLang="en-US" smtClean="0"/>
              <a:t>2022/9/1</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0503CE10-F9D3-4072-A615-6A95AA0B7B65}" type="slidenum">
              <a:rPr lang="zh-CN" altLang="en-US" smtClean="0"/>
              <a:t>‹#›</a:t>
            </a:fld>
            <a:endParaRPr lang="zh-CN" altLang="en-US"/>
          </a:p>
        </p:txBody>
      </p:sp>
    </p:spTree>
    <p:extLst>
      <p:ext uri="{BB962C8B-B14F-4D97-AF65-F5344CB8AC3E}">
        <p14:creationId xmlns:p14="http://schemas.microsoft.com/office/powerpoint/2010/main" val="17774098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p:nvPr>
        </p:nvSpPr>
        <p:spPr>
          <a:xfrm>
            <a:off x="629842" y="2505075"/>
            <a:ext cx="3868340"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Content Placeholder 5"/>
          <p:cNvSpPr>
            <a:spLocks noGrp="1"/>
          </p:cNvSpPr>
          <p:nvPr>
            <p:ph sz="quarter" idx="4"/>
          </p:nvPr>
        </p:nvSpPr>
        <p:spPr>
          <a:xfrm>
            <a:off x="4629150" y="2505075"/>
            <a:ext cx="3887391"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74B8A8D6-DE92-4700-AEC4-F76587B574CA}" type="datetime1">
              <a:rPr lang="zh-CN" altLang="en-US" smtClean="0"/>
              <a:t>2022/9/1</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0503CE10-F9D3-4072-A615-6A95AA0B7B65}" type="slidenum">
              <a:rPr lang="zh-CN" altLang="en-US" smtClean="0"/>
              <a:t>‹#›</a:t>
            </a:fld>
            <a:endParaRPr lang="zh-CN" altLang="en-US"/>
          </a:p>
        </p:txBody>
      </p:sp>
    </p:spTree>
    <p:extLst>
      <p:ext uri="{BB962C8B-B14F-4D97-AF65-F5344CB8AC3E}">
        <p14:creationId xmlns:p14="http://schemas.microsoft.com/office/powerpoint/2010/main" val="15897630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EE5772AF-D736-466B-83B6-796858980C36}" type="datetime1">
              <a:rPr lang="zh-CN" altLang="en-US" smtClean="0"/>
              <a:t>2022/9/1</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0503CE10-F9D3-4072-A615-6A95AA0B7B65}" type="slidenum">
              <a:rPr lang="zh-CN" altLang="en-US" smtClean="0"/>
              <a:t>‹#›</a:t>
            </a:fld>
            <a:endParaRPr lang="zh-CN" altLang="en-US"/>
          </a:p>
        </p:txBody>
      </p:sp>
    </p:spTree>
    <p:extLst>
      <p:ext uri="{BB962C8B-B14F-4D97-AF65-F5344CB8AC3E}">
        <p14:creationId xmlns:p14="http://schemas.microsoft.com/office/powerpoint/2010/main" val="26940601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zhengyue">
    <p:spTree>
      <p:nvGrpSpPr>
        <p:cNvPr id="1" name=""/>
        <p:cNvGrpSpPr/>
        <p:nvPr/>
      </p:nvGrpSpPr>
      <p:grpSpPr>
        <a:xfrm>
          <a:off x="0" y="0"/>
          <a:ext cx="0" cy="0"/>
          <a:chOff x="0" y="0"/>
          <a:chExt cx="0" cy="0"/>
        </a:xfrm>
      </p:grpSpPr>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67"/>
            <a:ext cx="9143244" cy="6857433"/>
          </a:xfrm>
          <a:prstGeom prst="rect">
            <a:avLst/>
          </a:prstGeom>
        </p:spPr>
      </p:pic>
      <p:sp>
        <p:nvSpPr>
          <p:cNvPr id="5" name="矩形 4"/>
          <p:cNvSpPr/>
          <p:nvPr/>
        </p:nvSpPr>
        <p:spPr>
          <a:xfrm>
            <a:off x="4884265" y="4927290"/>
            <a:ext cx="2350323" cy="1107996"/>
          </a:xfrm>
          <a:prstGeom prst="rect">
            <a:avLst/>
          </a:prstGeom>
          <a:noFill/>
        </p:spPr>
        <p:txBody>
          <a:bodyPr wrap="none">
            <a:spAutoFit/>
          </a:bodyPr>
          <a:lstStyle/>
          <a:p>
            <a:pPr algn="ctr">
              <a:defRPr/>
            </a:pPr>
            <a:r>
              <a:rPr lang="zh-CN" altLang="en-US" sz="6600" b="1" dirty="0">
                <a:ln w="10541" cmpd="sng">
                  <a:solidFill>
                    <a:schemeClr val="accent1">
                      <a:shade val="88000"/>
                      <a:satMod val="110000"/>
                    </a:schemeClr>
                  </a:solidFill>
                  <a:prstDash val="solid"/>
                </a:ln>
                <a:solidFill>
                  <a:schemeClr val="bg1"/>
                </a:solidFill>
                <a:ea typeface="宋体" charset="-122"/>
                <a:cs typeface="+mn-cs"/>
              </a:rPr>
              <a:t>谢谢</a:t>
            </a:r>
            <a:r>
              <a:rPr lang="en-US" altLang="zh-CN" sz="6600" b="1" dirty="0">
                <a:ln w="10541" cmpd="sng">
                  <a:solidFill>
                    <a:schemeClr val="accent1">
                      <a:shade val="88000"/>
                      <a:satMod val="110000"/>
                    </a:schemeClr>
                  </a:solidFill>
                  <a:prstDash val="solid"/>
                </a:ln>
                <a:solidFill>
                  <a:schemeClr val="bg1"/>
                </a:solidFill>
                <a:ea typeface="宋体" charset="-122"/>
                <a:cs typeface="+mn-cs"/>
              </a:rPr>
              <a:t> !</a:t>
            </a:r>
            <a:endParaRPr lang="zh-CN" altLang="en-US" sz="6600" b="1" dirty="0">
              <a:ln w="10541" cmpd="sng">
                <a:solidFill>
                  <a:schemeClr val="accent1">
                    <a:shade val="88000"/>
                    <a:satMod val="110000"/>
                  </a:schemeClr>
                </a:solidFill>
                <a:prstDash val="solid"/>
              </a:ln>
              <a:solidFill>
                <a:schemeClr val="bg1"/>
              </a:solidFill>
              <a:ea typeface="宋体" charset="-122"/>
              <a:cs typeface="+mn-cs"/>
            </a:endParaRPr>
          </a:p>
        </p:txBody>
      </p:sp>
      <p:sp>
        <p:nvSpPr>
          <p:cNvPr id="8" name="文本框 7"/>
          <p:cNvSpPr txBox="1"/>
          <p:nvPr/>
        </p:nvSpPr>
        <p:spPr>
          <a:xfrm>
            <a:off x="3167894" y="688258"/>
            <a:ext cx="5783066" cy="3416320"/>
          </a:xfrm>
          <a:prstGeom prst="rect">
            <a:avLst/>
          </a:prstGeom>
          <a:noFill/>
        </p:spPr>
        <p:txBody>
          <a:bodyPr wrap="squar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课件说明：</a:t>
            </a:r>
          </a:p>
          <a:p>
            <a:r>
              <a:rPr lang="en-US" altLang="zh-CN" dirty="0">
                <a:solidFill>
                  <a:schemeClr val="bg1"/>
                </a:solidFill>
                <a:latin typeface="微软雅黑" panose="020B0503020204020204" pitchFamily="34" charset="-122"/>
                <a:ea typeface="微软雅黑" panose="020B0503020204020204" pitchFamily="34" charset="-122"/>
              </a:rPr>
              <a:t>1</a:t>
            </a:r>
            <a:r>
              <a:rPr lang="zh-CN" altLang="en-US" dirty="0">
                <a:solidFill>
                  <a:schemeClr val="bg1"/>
                </a:solidFill>
                <a:latin typeface="微软雅黑" panose="020B0503020204020204" pitchFamily="34" charset="-122"/>
                <a:ea typeface="微软雅黑" panose="020B0503020204020204" pitchFamily="34" charset="-122"/>
              </a:rPr>
              <a:t>，本课件供教师、学生、读者免费使用；</a:t>
            </a:r>
          </a:p>
          <a:p>
            <a:r>
              <a:rPr lang="en-US" altLang="zh-CN" dirty="0">
                <a:solidFill>
                  <a:schemeClr val="bg1"/>
                </a:solidFill>
                <a:latin typeface="微软雅黑" panose="020B0503020204020204" pitchFamily="34" charset="-122"/>
                <a:ea typeface="微软雅黑" panose="020B0503020204020204" pitchFamily="34" charset="-122"/>
              </a:rPr>
              <a:t>2</a:t>
            </a:r>
            <a:r>
              <a:rPr lang="zh-CN" altLang="en-US" dirty="0">
                <a:solidFill>
                  <a:schemeClr val="bg1"/>
                </a:solidFill>
                <a:latin typeface="微软雅黑" panose="020B0503020204020204" pitchFamily="34" charset="-122"/>
                <a:ea typeface="微软雅黑" panose="020B0503020204020204" pitchFamily="34" charset="-122"/>
              </a:rPr>
              <a:t>，本课件采用</a:t>
            </a:r>
            <a:r>
              <a:rPr lang="en-US" altLang="zh-CN" dirty="0">
                <a:solidFill>
                  <a:schemeClr val="bg1"/>
                </a:solidFill>
                <a:latin typeface="微软雅黑" panose="020B0503020204020204" pitchFamily="34" charset="-122"/>
                <a:ea typeface="微软雅黑" panose="020B0503020204020204" pitchFamily="34" charset="-122"/>
              </a:rPr>
              <a:t>PowerPoint</a:t>
            </a:r>
            <a:r>
              <a:rPr lang="zh-CN" altLang="en-US" dirty="0">
                <a:solidFill>
                  <a:schemeClr val="bg1"/>
                </a:solidFill>
                <a:latin typeface="微软雅黑" panose="020B0503020204020204" pitchFamily="34" charset="-122"/>
                <a:ea typeface="微软雅黑" panose="020B0503020204020204" pitchFamily="34" charset="-122"/>
              </a:rPr>
              <a:t>格式，使用者可以根据需要自行增加、修改、删除（包括本页）；</a:t>
            </a:r>
          </a:p>
          <a:p>
            <a:r>
              <a:rPr lang="en-US" altLang="zh-CN" dirty="0">
                <a:solidFill>
                  <a:schemeClr val="bg1"/>
                </a:solidFill>
                <a:latin typeface="微软雅黑" panose="020B0503020204020204" pitchFamily="34" charset="-122"/>
                <a:ea typeface="微软雅黑" panose="020B0503020204020204" pitchFamily="34" charset="-122"/>
              </a:rPr>
              <a:t>3</a:t>
            </a:r>
            <a:r>
              <a:rPr lang="zh-CN" altLang="en-US" dirty="0">
                <a:solidFill>
                  <a:schemeClr val="bg1"/>
                </a:solidFill>
                <a:latin typeface="微软雅黑" panose="020B0503020204020204" pitchFamily="34" charset="-122"/>
                <a:ea typeface="微软雅黑" panose="020B0503020204020204" pitchFamily="34" charset="-122"/>
              </a:rPr>
              <a:t>，在各种场合下使用本课件时（例如在课堂），请说明本课件的来源及配套教材</a:t>
            </a:r>
            <a:r>
              <a:rPr lang="en-US" altLang="zh-CN" dirty="0">
                <a:solidFill>
                  <a:schemeClr val="bg1"/>
                </a:solidFill>
                <a:latin typeface="微软雅黑" panose="020B0503020204020204" pitchFamily="34" charset="-122"/>
                <a:ea typeface="微软雅黑" panose="020B0503020204020204" pitchFamily="34" charset="-122"/>
              </a:rPr>
              <a:t>《</a:t>
            </a:r>
            <a:r>
              <a:rPr lang="zh-CN" altLang="en-US" dirty="0">
                <a:solidFill>
                  <a:schemeClr val="bg1"/>
                </a:solidFill>
                <a:latin typeface="微软雅黑" panose="020B0503020204020204" pitchFamily="34" charset="-122"/>
                <a:ea typeface="微软雅黑" panose="020B0503020204020204" pitchFamily="34" charset="-122"/>
              </a:rPr>
              <a:t>物联网导论</a:t>
            </a:r>
            <a:r>
              <a:rPr lang="en-US" altLang="zh-CN" dirty="0">
                <a:solidFill>
                  <a:schemeClr val="bg1"/>
                </a:solidFill>
                <a:latin typeface="微软雅黑" panose="020B0503020204020204" pitchFamily="34" charset="-122"/>
                <a:ea typeface="微软雅黑" panose="020B0503020204020204" pitchFamily="34" charset="-122"/>
              </a:rPr>
              <a:t>》</a:t>
            </a:r>
            <a:r>
              <a:rPr lang="zh-CN" altLang="en-US" dirty="0">
                <a:solidFill>
                  <a:schemeClr val="bg1"/>
                </a:solidFill>
                <a:latin typeface="微软雅黑" panose="020B0503020204020204" pitchFamily="34" charset="-122"/>
                <a:ea typeface="微软雅黑" panose="020B0503020204020204" pitchFamily="34" charset="-122"/>
              </a:rPr>
              <a:t>第三版；</a:t>
            </a:r>
          </a:p>
          <a:p>
            <a:r>
              <a:rPr lang="en-US" altLang="zh-CN" dirty="0">
                <a:solidFill>
                  <a:schemeClr val="bg1"/>
                </a:solidFill>
                <a:latin typeface="微软雅黑" panose="020B0503020204020204" pitchFamily="34" charset="-122"/>
                <a:ea typeface="微软雅黑" panose="020B0503020204020204" pitchFamily="34" charset="-122"/>
              </a:rPr>
              <a:t>4</a:t>
            </a:r>
            <a:r>
              <a:rPr lang="zh-CN" altLang="en-US" dirty="0">
                <a:solidFill>
                  <a:schemeClr val="bg1"/>
                </a:solidFill>
                <a:latin typeface="微软雅黑" panose="020B0503020204020204" pitchFamily="34" charset="-122"/>
                <a:ea typeface="微软雅黑" panose="020B0503020204020204" pitchFamily="34" charset="-122"/>
              </a:rPr>
              <a:t>，除了本书的作者，本课件的贡献者还包括清华大学杨铮老师，研究生郑月、王常旭、熊曦、钱堃、吴陈沭，香港科技大学研究生周子慕；</a:t>
            </a:r>
            <a:endParaRPr lang="en-US" altLang="zh-CN" dirty="0">
              <a:solidFill>
                <a:schemeClr val="bg1"/>
              </a:solidFill>
              <a:latin typeface="微软雅黑" panose="020B0503020204020204" pitchFamily="34" charset="-122"/>
              <a:ea typeface="微软雅黑" panose="020B0503020204020204" pitchFamily="34" charset="-122"/>
            </a:endParaRPr>
          </a:p>
          <a:p>
            <a:r>
              <a:rPr lang="en-US" altLang="zh-CN" dirty="0">
                <a:solidFill>
                  <a:schemeClr val="bg1"/>
                </a:solidFill>
                <a:latin typeface="微软雅黑" panose="020B0503020204020204" pitchFamily="34" charset="-122"/>
                <a:ea typeface="微软雅黑" panose="020B0503020204020204" pitchFamily="34" charset="-122"/>
              </a:rPr>
              <a:t>5</a:t>
            </a:r>
            <a:r>
              <a:rPr lang="zh-CN" altLang="en-US" dirty="0">
                <a:solidFill>
                  <a:schemeClr val="bg1"/>
                </a:solidFill>
                <a:latin typeface="微软雅黑" panose="020B0503020204020204" pitchFamily="34" charset="-122"/>
                <a:ea typeface="微软雅黑" panose="020B0503020204020204" pitchFamily="34" charset="-122"/>
              </a:rPr>
              <a:t>，欢迎本课件使用者将意见、建议、以及对本课件的改进发送到</a:t>
            </a:r>
            <a:r>
              <a:rPr lang="en-US" altLang="zh-CN" dirty="0">
                <a:solidFill>
                  <a:schemeClr val="bg1"/>
                </a:solidFill>
                <a:latin typeface="微软雅黑" panose="020B0503020204020204" pitchFamily="34" charset="-122"/>
                <a:ea typeface="微软雅黑" panose="020B0503020204020204" pitchFamily="34" charset="-122"/>
              </a:rPr>
              <a:t>iot.textbook@gmail.com</a:t>
            </a:r>
            <a:r>
              <a:rPr lang="zh-CN" altLang="en-US" dirty="0">
                <a:solidFill>
                  <a:schemeClr val="bg1"/>
                </a:solidFill>
                <a:latin typeface="微软雅黑" panose="020B0503020204020204" pitchFamily="34" charset="-122"/>
                <a:ea typeface="微软雅黑" panose="020B0503020204020204" pitchFamily="34" charset="-122"/>
              </a:rPr>
              <a:t>。</a:t>
            </a:r>
          </a:p>
          <a:p>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12" name="文本框 11"/>
          <p:cNvSpPr txBox="1"/>
          <p:nvPr/>
        </p:nvSpPr>
        <p:spPr>
          <a:xfrm>
            <a:off x="450398" y="4280959"/>
            <a:ext cx="2717496" cy="646331"/>
          </a:xfrm>
          <a:prstGeom prst="rect">
            <a:avLst/>
          </a:prstGeom>
          <a:noFill/>
        </p:spPr>
        <p:txBody>
          <a:bodyPr wrap="square" rtlCol="0">
            <a:spAutoFit/>
          </a:bodyPr>
          <a:lstStyle/>
          <a:p>
            <a:pPr algn="ctr"/>
            <a:r>
              <a:rPr lang="zh-CN" altLang="en-US" baseline="0" dirty="0">
                <a:solidFill>
                  <a:schemeClr val="bg1"/>
                </a:solidFill>
                <a:latin typeface="微软雅黑" panose="020B0503020204020204" pitchFamily="34" charset="-122"/>
                <a:ea typeface="微软雅黑" panose="020B0503020204020204" pitchFamily="34" charset="-122"/>
              </a:rPr>
              <a:t>物联网导论（第三版）</a:t>
            </a:r>
            <a:endParaRPr lang="en-US" altLang="zh-CN" baseline="0" dirty="0">
              <a:solidFill>
                <a:schemeClr val="bg1"/>
              </a:solidFill>
              <a:latin typeface="微软雅黑" panose="020B0503020204020204" pitchFamily="34" charset="-122"/>
              <a:ea typeface="微软雅黑" panose="020B0503020204020204" pitchFamily="34" charset="-122"/>
            </a:endParaRPr>
          </a:p>
          <a:p>
            <a:pPr algn="ctr"/>
            <a:r>
              <a:rPr lang="zh-CN" altLang="en-US" baseline="0" dirty="0">
                <a:solidFill>
                  <a:schemeClr val="bg1"/>
                </a:solidFill>
                <a:latin typeface="微软雅黑" panose="020B0503020204020204" pitchFamily="34" charset="-122"/>
                <a:ea typeface="微软雅黑" panose="020B0503020204020204" pitchFamily="34" charset="-122"/>
              </a:rPr>
              <a:t>刘云浩 编著</a:t>
            </a:r>
          </a:p>
        </p:txBody>
      </p:sp>
      <p:pic>
        <p:nvPicPr>
          <p:cNvPr id="3" name="图片 2"/>
          <p:cNvPicPr>
            <a:picLocks noChangeAspect="1"/>
          </p:cNvPicPr>
          <p:nvPr/>
        </p:nvPicPr>
        <p:blipFill rotWithShape="1">
          <a:blip r:embed="rId3" cstate="print">
            <a:extLst>
              <a:ext uri="{28A0092B-C50C-407E-A947-70E740481C1C}">
                <a14:useLocalDpi xmlns:a14="http://schemas.microsoft.com/office/drawing/2010/main" val="0"/>
              </a:ext>
            </a:extLst>
          </a:blip>
          <a:srcRect l="51472" r="17241"/>
          <a:stretch/>
        </p:blipFill>
        <p:spPr>
          <a:xfrm>
            <a:off x="419100" y="688258"/>
            <a:ext cx="2697480" cy="3225065"/>
          </a:xfrm>
          <a:prstGeom prst="rect">
            <a:avLst/>
          </a:prstGeom>
        </p:spPr>
      </p:pic>
    </p:spTree>
    <p:extLst>
      <p:ext uri="{BB962C8B-B14F-4D97-AF65-F5344CB8AC3E}">
        <p14:creationId xmlns:p14="http://schemas.microsoft.com/office/powerpoint/2010/main" val="347950280"/>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6201486-5497-4331-98D7-82ADB148CFC4}" type="datetime1">
              <a:rPr lang="zh-CN" altLang="en-US" smtClean="0"/>
              <a:t>2022/9/1</a:t>
            </a:fld>
            <a:endParaRPr lang="zh-CN" altLang="en-US" dirty="0"/>
          </a:p>
        </p:txBody>
      </p:sp>
      <p:sp>
        <p:nvSpPr>
          <p:cNvPr id="3" name="Footer Placeholder 2"/>
          <p:cNvSpPr>
            <a:spLocks noGrp="1"/>
          </p:cNvSpPr>
          <p:nvPr>
            <p:ph type="ftr" sz="quarter" idx="11"/>
          </p:nvPr>
        </p:nvSpPr>
        <p:spPr/>
        <p:txBody>
          <a:bodyPr/>
          <a:lstStyle/>
          <a:p>
            <a:endParaRPr lang="zh-CN" altLang="en-US" dirty="0"/>
          </a:p>
        </p:txBody>
      </p:sp>
      <p:sp>
        <p:nvSpPr>
          <p:cNvPr id="4" name="Slide Number Placeholder 3"/>
          <p:cNvSpPr>
            <a:spLocks noGrp="1"/>
          </p:cNvSpPr>
          <p:nvPr>
            <p:ph type="sldNum" sz="quarter" idx="12"/>
          </p:nvPr>
        </p:nvSpPr>
        <p:spPr/>
        <p:txBody>
          <a:bodyPr/>
          <a:lstStyle/>
          <a:p>
            <a:fld id="{0503CE10-F9D3-4072-A615-6A95AA0B7B65}" type="slidenum">
              <a:rPr lang="zh-CN" altLang="en-US" smtClean="0"/>
              <a:t>‹#›</a:t>
            </a:fld>
            <a:endParaRPr lang="zh-CN" altLang="en-US" dirty="0"/>
          </a:p>
        </p:txBody>
      </p:sp>
    </p:spTree>
    <p:extLst>
      <p:ext uri="{BB962C8B-B14F-4D97-AF65-F5344CB8AC3E}">
        <p14:creationId xmlns:p14="http://schemas.microsoft.com/office/powerpoint/2010/main" val="2312056773"/>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C3C2881E-3D2B-4151-ADBD-1A4FE6251212}" type="datetime1">
              <a:rPr lang="zh-CN" altLang="en-US" smtClean="0"/>
              <a:t>2022/9/1</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0503CE10-F9D3-4072-A615-6A95AA0B7B65}" type="slidenum">
              <a:rPr lang="zh-CN" altLang="en-US" smtClean="0"/>
              <a:t>‹#›</a:t>
            </a:fld>
            <a:endParaRPr lang="zh-CN" altLang="en-US"/>
          </a:p>
        </p:txBody>
      </p:sp>
    </p:spTree>
    <p:extLst>
      <p:ext uri="{BB962C8B-B14F-4D97-AF65-F5344CB8AC3E}">
        <p14:creationId xmlns:p14="http://schemas.microsoft.com/office/powerpoint/2010/main" val="487870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dirty="0"/>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6201486-5497-4331-98D7-82ADB148CFC4}" type="datetime1">
              <a:rPr lang="zh-CN" altLang="en-US" smtClean="0"/>
              <a:t>2022/9/1</a:t>
            </a:fld>
            <a:endParaRPr lang="zh-CN" altLang="en-US" dirty="0"/>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dirty="0"/>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503CE10-F9D3-4072-A615-6A95AA0B7B65}" type="slidenum">
              <a:rPr lang="zh-CN" altLang="en-US" smtClean="0"/>
              <a:t>‹#›</a:t>
            </a:fld>
            <a:endParaRPr lang="zh-CN" altLang="en-US" dirty="0"/>
          </a:p>
        </p:txBody>
      </p:sp>
    </p:spTree>
    <p:extLst>
      <p:ext uri="{BB962C8B-B14F-4D97-AF65-F5344CB8AC3E}">
        <p14:creationId xmlns:p14="http://schemas.microsoft.com/office/powerpoint/2010/main" val="3515818167"/>
      </p:ext>
    </p:extLst>
  </p:cSld>
  <p:clrMap bg1="lt1" tx1="dk1" bg2="lt2" tx2="dk2" accent1="accent1" accent2="accent2" accent3="accent3" accent4="accent4" accent5="accent5" accent6="accent6" hlink="hlink" folHlink="folHlink"/>
  <p:sldLayoutIdLst>
    <p:sldLayoutId id="2147483704" r:id="rId1"/>
    <p:sldLayoutId id="2147483705" r:id="rId2"/>
    <p:sldLayoutId id="2147483706" r:id="rId3"/>
    <p:sldLayoutId id="2147483707" r:id="rId4"/>
    <p:sldLayoutId id="2147483708" r:id="rId5"/>
    <p:sldLayoutId id="2147483709" r:id="rId6"/>
    <p:sldLayoutId id="2147483710" r:id="rId7"/>
    <p:sldLayoutId id="2147483711" r:id="rId8"/>
    <p:sldLayoutId id="2147483712" r:id="rId9"/>
    <p:sldLayoutId id="2147483713" r:id="rId10"/>
    <p:sldLayoutId id="2147483714" r:id="rId11"/>
    <p:sldLayoutId id="2147483715" r:id="rId12"/>
    <p:sldLayoutId id="2147483716" r:id="rId13"/>
    <p:sldLayoutId id="2147483691" r:id="rId14"/>
  </p:sldLayoutIdLst>
  <p:hf hdr="0" ftr="0" dt="0"/>
  <p:txStyles>
    <p:titleStyle>
      <a:lvl1pPr algn="l" defTabSz="914400" rtl="0" eaLnBrk="1" latinLnBrk="0" hangingPunct="1">
        <a:lnSpc>
          <a:spcPct val="90000"/>
        </a:lnSpc>
        <a:spcBef>
          <a:spcPct val="0"/>
        </a:spcBef>
        <a:buNone/>
        <a:defRPr sz="4400" kern="1200">
          <a:solidFill>
            <a:schemeClr val="tx1"/>
          </a:solidFill>
          <a:latin typeface="微软雅黑" panose="020B0503020204020204" pitchFamily="34" charset="-122"/>
          <a:ea typeface="微软雅黑" panose="020B0503020204020204" pitchFamily="34"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eg"/><Relationship Id="rId7" Type="http://schemas.openxmlformats.org/officeDocument/2006/relationships/image" Target="../media/image14.png"/><Relationship Id="rId2" Type="http://schemas.openxmlformats.org/officeDocument/2006/relationships/image" Target="../media/image9.jpeg"/><Relationship Id="rId1" Type="http://schemas.openxmlformats.org/officeDocument/2006/relationships/slideLayout" Target="../slideLayouts/slideLayout13.xml"/><Relationship Id="rId6" Type="http://schemas.openxmlformats.org/officeDocument/2006/relationships/image" Target="../media/image13.jpeg"/><Relationship Id="rId5" Type="http://schemas.openxmlformats.org/officeDocument/2006/relationships/image" Target="../media/image12.jpeg"/><Relationship Id="rId4" Type="http://schemas.openxmlformats.org/officeDocument/2006/relationships/image" Target="../media/image11.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13.xm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13.xml"/><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13.xml"/><Relationship Id="rId4" Type="http://schemas.openxmlformats.org/officeDocument/2006/relationships/image" Target="../media/image23.jpeg"/></Relationships>
</file>

<file path=ppt/slides/_rels/slide17.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png"/><Relationship Id="rId1" Type="http://schemas.openxmlformats.org/officeDocument/2006/relationships/slideLayout" Target="../slideLayouts/slideLayout13.xml"/><Relationship Id="rId6" Type="http://schemas.openxmlformats.org/officeDocument/2006/relationships/image" Target="../media/image28.gif"/><Relationship Id="rId5" Type="http://schemas.openxmlformats.org/officeDocument/2006/relationships/image" Target="../media/image27.jpeg"/><Relationship Id="rId4" Type="http://schemas.openxmlformats.org/officeDocument/2006/relationships/image" Target="../media/image26.gi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13.xml"/><Relationship Id="rId5" Type="http://schemas.openxmlformats.org/officeDocument/2006/relationships/image" Target="../media/image6.pn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gif"/><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image" Target="../media/image36.jpg"/><Relationship Id="rId1" Type="http://schemas.openxmlformats.org/officeDocument/2006/relationships/slideLayout" Target="../slideLayouts/slideLayout13.xml"/><Relationship Id="rId6" Type="http://schemas.openxmlformats.org/officeDocument/2006/relationships/image" Target="../media/image40.jpeg"/><Relationship Id="rId5" Type="http://schemas.openxmlformats.org/officeDocument/2006/relationships/image" Target="../media/image39.jpg"/><Relationship Id="rId4" Type="http://schemas.openxmlformats.org/officeDocument/2006/relationships/image" Target="../media/image38.jpg"/></Relationships>
</file>

<file path=ppt/slides/_rels/slide3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第</a:t>
            </a:r>
            <a:r>
              <a:rPr lang="en-US" altLang="zh-CN" dirty="0"/>
              <a:t>1</a:t>
            </a:r>
            <a:r>
              <a:rPr lang="zh-CN" altLang="en-US" dirty="0"/>
              <a:t>章 物联网概述</a:t>
            </a:r>
          </a:p>
        </p:txBody>
      </p:sp>
      <p:sp>
        <p:nvSpPr>
          <p:cNvPr id="4" name="内容占位符 3"/>
          <p:cNvSpPr>
            <a:spLocks noGrp="1"/>
          </p:cNvSpPr>
          <p:nvPr>
            <p:ph sz="quarter" idx="13"/>
          </p:nvPr>
        </p:nvSpPr>
        <p:spPr/>
        <p:txBody>
          <a:bodyPr/>
          <a:lstStyle/>
          <a:p>
            <a:endParaRPr lang="zh-CN" altLang="en-US"/>
          </a:p>
        </p:txBody>
      </p:sp>
    </p:spTree>
    <p:extLst>
      <p:ext uri="{BB962C8B-B14F-4D97-AF65-F5344CB8AC3E}">
        <p14:creationId xmlns:p14="http://schemas.microsoft.com/office/powerpoint/2010/main" val="35452406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幻灯片编号占位符 2"/>
          <p:cNvSpPr>
            <a:spLocks noGrp="1"/>
          </p:cNvSpPr>
          <p:nvPr>
            <p:ph type="sldNum" sz="quarter" idx="12"/>
          </p:nvPr>
        </p:nvSpPr>
        <p:spPr/>
        <p:txBody>
          <a:bodyPr/>
          <a:lstStyle/>
          <a:p>
            <a:fld id="{0503CE10-F9D3-4072-A615-6A95AA0B7B65}" type="slidenum">
              <a:rPr lang="zh-CN" altLang="en-US" smtClean="0">
                <a:latin typeface="微软雅黑"/>
                <a:ea typeface="微软雅黑"/>
                <a:cs typeface="微软雅黑"/>
              </a:rPr>
              <a:t>10</a:t>
            </a:fld>
            <a:endParaRPr lang="zh-CN" altLang="en-US" dirty="0">
              <a:latin typeface="微软雅黑"/>
              <a:ea typeface="微软雅黑"/>
              <a:cs typeface="微软雅黑"/>
            </a:endParaRPr>
          </a:p>
        </p:txBody>
      </p:sp>
      <p:sp>
        <p:nvSpPr>
          <p:cNvPr id="4" name="标题 3"/>
          <p:cNvSpPr>
            <a:spLocks noGrp="1"/>
          </p:cNvSpPr>
          <p:nvPr>
            <p:ph type="title"/>
          </p:nvPr>
        </p:nvSpPr>
        <p:spPr/>
        <p:txBody>
          <a:bodyPr/>
          <a:lstStyle/>
          <a:p>
            <a:r>
              <a:rPr kumimoji="1" lang="zh-CN" altLang="en-US" dirty="0">
                <a:latin typeface="微软雅黑"/>
                <a:ea typeface="微软雅黑"/>
                <a:cs typeface="微软雅黑"/>
              </a:rPr>
              <a:t>核心技术－感知识别层</a:t>
            </a:r>
          </a:p>
        </p:txBody>
      </p:sp>
      <p:sp>
        <p:nvSpPr>
          <p:cNvPr id="5" name="AutoShape 3"/>
          <p:cNvSpPr>
            <a:spLocks noChangeArrowheads="1"/>
          </p:cNvSpPr>
          <p:nvPr/>
        </p:nvSpPr>
        <p:spPr bwMode="ltGray">
          <a:xfrm>
            <a:off x="1835150" y="1773238"/>
            <a:ext cx="5880100" cy="5084762"/>
          </a:xfrm>
          <a:prstGeom prst="rightArrow">
            <a:avLst>
              <a:gd name="adj1" fmla="val 79306"/>
              <a:gd name="adj2" fmla="val 32395"/>
            </a:avLst>
          </a:prstGeom>
          <a:gradFill rotWithShape="1">
            <a:gsLst>
              <a:gs pos="0">
                <a:schemeClr val="accent1">
                  <a:gamma/>
                  <a:tint val="0"/>
                  <a:invGamma/>
                </a:schemeClr>
              </a:gs>
              <a:gs pos="100000">
                <a:schemeClr val="accent1"/>
              </a:gs>
            </a:gsLst>
            <a:lin ang="0" scaled="1"/>
          </a:gradFill>
          <a:ln w="9525">
            <a:noFill/>
            <a:miter lim="800000"/>
            <a:headEnd/>
            <a:tailEnd/>
          </a:ln>
          <a:effectLst/>
        </p:spPr>
        <p:txBody>
          <a:bodyPr wrap="none" anchor="ctr"/>
          <a:lstStyle/>
          <a:p>
            <a:pPr>
              <a:defRPr/>
            </a:pPr>
            <a:endParaRPr lang="zh-CN" altLang="en-US">
              <a:latin typeface="微软雅黑"/>
              <a:ea typeface="微软雅黑"/>
              <a:cs typeface="微软雅黑"/>
            </a:endParaRPr>
          </a:p>
        </p:txBody>
      </p:sp>
      <p:grpSp>
        <p:nvGrpSpPr>
          <p:cNvPr id="6" name="Group 41"/>
          <p:cNvGrpSpPr>
            <a:grpSpLocks/>
          </p:cNvGrpSpPr>
          <p:nvPr/>
        </p:nvGrpSpPr>
        <p:grpSpPr bwMode="auto">
          <a:xfrm>
            <a:off x="1042988" y="2420938"/>
            <a:ext cx="4724400" cy="685800"/>
            <a:chOff x="1296" y="1824"/>
            <a:chExt cx="2976" cy="432"/>
          </a:xfrm>
        </p:grpSpPr>
        <p:sp>
          <p:nvSpPr>
            <p:cNvPr id="7" name="AutoShape 42"/>
            <p:cNvSpPr>
              <a:spLocks noChangeArrowheads="1"/>
            </p:cNvSpPr>
            <p:nvPr/>
          </p:nvSpPr>
          <p:spPr bwMode="gray">
            <a:xfrm>
              <a:off x="1536" y="1899"/>
              <a:ext cx="2736" cy="288"/>
            </a:xfrm>
            <a:prstGeom prst="roundRect">
              <a:avLst>
                <a:gd name="adj" fmla="val 16667"/>
              </a:avLst>
            </a:prstGeom>
            <a:noFill/>
            <a:ln w="28575" algn="ctr">
              <a:solidFill>
                <a:schemeClr val="accent2"/>
              </a:solidFill>
              <a:round/>
              <a:headEnd/>
              <a:tailEnd/>
            </a:ln>
            <a:effectLst>
              <a:outerShdw dist="99190" dir="2388334" algn="ctr" rotWithShape="0">
                <a:schemeClr val="bg2">
                  <a:alpha val="50000"/>
                </a:schemeClr>
              </a:outerShdw>
            </a:effectLst>
          </p:spPr>
          <p:txBody>
            <a:bodyPr wrap="none" anchor="ctr"/>
            <a:lstStyle/>
            <a:p>
              <a:pPr>
                <a:defRPr/>
              </a:pPr>
              <a:endParaRPr lang="zh-CN" altLang="en-US">
                <a:latin typeface="微软雅黑"/>
                <a:ea typeface="微软雅黑"/>
                <a:cs typeface="微软雅黑"/>
              </a:endParaRPr>
            </a:p>
          </p:txBody>
        </p:sp>
        <p:sp>
          <p:nvSpPr>
            <p:cNvPr id="8" name="AutoShape 43"/>
            <p:cNvSpPr>
              <a:spLocks noChangeArrowheads="1"/>
            </p:cNvSpPr>
            <p:nvPr/>
          </p:nvSpPr>
          <p:spPr bwMode="gray">
            <a:xfrm>
              <a:off x="1296" y="1824"/>
              <a:ext cx="432" cy="432"/>
            </a:xfrm>
            <a:prstGeom prst="diamond">
              <a:avLst/>
            </a:prstGeom>
            <a:solidFill>
              <a:schemeClr val="accent2"/>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pPr>
                <a:defRPr/>
              </a:pPr>
              <a:endParaRPr lang="zh-CN" altLang="en-US">
                <a:latin typeface="微软雅黑"/>
                <a:ea typeface="微软雅黑"/>
                <a:cs typeface="微软雅黑"/>
              </a:endParaRPr>
            </a:p>
          </p:txBody>
        </p:sp>
        <p:sp>
          <p:nvSpPr>
            <p:cNvPr id="9" name="Text Box 44"/>
            <p:cNvSpPr txBox="1">
              <a:spLocks noChangeArrowheads="1"/>
            </p:cNvSpPr>
            <p:nvPr/>
          </p:nvSpPr>
          <p:spPr bwMode="gray">
            <a:xfrm>
              <a:off x="1738" y="1914"/>
              <a:ext cx="523" cy="25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r>
                <a:rPr lang="en-US" altLang="zh-CN" sz="2000" dirty="0">
                  <a:solidFill>
                    <a:srgbClr val="FF0000"/>
                  </a:solidFill>
                  <a:latin typeface="微软雅黑"/>
                  <a:ea typeface="微软雅黑"/>
                  <a:cs typeface="微软雅黑"/>
                </a:rPr>
                <a:t>RFID</a:t>
              </a:r>
            </a:p>
          </p:txBody>
        </p:sp>
      </p:grpSp>
      <p:grpSp>
        <p:nvGrpSpPr>
          <p:cNvPr id="10" name="Group 46"/>
          <p:cNvGrpSpPr>
            <a:grpSpLocks/>
          </p:cNvGrpSpPr>
          <p:nvPr/>
        </p:nvGrpSpPr>
        <p:grpSpPr bwMode="auto">
          <a:xfrm>
            <a:off x="1116013" y="4076700"/>
            <a:ext cx="4724400" cy="685800"/>
            <a:chOff x="1296" y="1824"/>
            <a:chExt cx="2976" cy="432"/>
          </a:xfrm>
        </p:grpSpPr>
        <p:sp>
          <p:nvSpPr>
            <p:cNvPr id="11" name="AutoShape 47"/>
            <p:cNvSpPr>
              <a:spLocks noChangeArrowheads="1"/>
            </p:cNvSpPr>
            <p:nvPr/>
          </p:nvSpPr>
          <p:spPr bwMode="gray">
            <a:xfrm>
              <a:off x="1536" y="1899"/>
              <a:ext cx="2736" cy="288"/>
            </a:xfrm>
            <a:prstGeom prst="roundRect">
              <a:avLst>
                <a:gd name="adj" fmla="val 16667"/>
              </a:avLst>
            </a:prstGeom>
            <a:noFill/>
            <a:ln w="28575" algn="ctr">
              <a:solidFill>
                <a:schemeClr val="accent1"/>
              </a:solidFill>
              <a:round/>
              <a:headEnd/>
              <a:tailEnd/>
            </a:ln>
            <a:effectLst>
              <a:outerShdw dist="99190" dir="2388334" algn="ctr" rotWithShape="0">
                <a:schemeClr val="bg2">
                  <a:alpha val="50000"/>
                </a:schemeClr>
              </a:outerShdw>
            </a:effectLst>
          </p:spPr>
          <p:txBody>
            <a:bodyPr wrap="none" anchor="ctr"/>
            <a:lstStyle/>
            <a:p>
              <a:pPr>
                <a:defRPr/>
              </a:pPr>
              <a:endParaRPr lang="zh-CN" altLang="en-US">
                <a:latin typeface="微软雅黑"/>
                <a:ea typeface="微软雅黑"/>
                <a:cs typeface="微软雅黑"/>
              </a:endParaRPr>
            </a:p>
          </p:txBody>
        </p:sp>
        <p:sp>
          <p:nvSpPr>
            <p:cNvPr id="12" name="AutoShape 48"/>
            <p:cNvSpPr>
              <a:spLocks noChangeArrowheads="1"/>
            </p:cNvSpPr>
            <p:nvPr/>
          </p:nvSpPr>
          <p:spPr bwMode="gray">
            <a:xfrm>
              <a:off x="1296" y="1824"/>
              <a:ext cx="432" cy="432"/>
            </a:xfrm>
            <a:prstGeom prst="diamond">
              <a:avLst/>
            </a:prstGeom>
            <a:solidFill>
              <a:schemeClr val="accent1"/>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pPr>
                <a:defRPr/>
              </a:pPr>
              <a:endParaRPr lang="zh-CN" altLang="en-US">
                <a:latin typeface="微软雅黑"/>
                <a:ea typeface="微软雅黑"/>
                <a:cs typeface="微软雅黑"/>
              </a:endParaRPr>
            </a:p>
          </p:txBody>
        </p:sp>
        <p:sp>
          <p:nvSpPr>
            <p:cNvPr id="13" name="Text Box 49"/>
            <p:cNvSpPr txBox="1">
              <a:spLocks noChangeArrowheads="1"/>
            </p:cNvSpPr>
            <p:nvPr/>
          </p:nvSpPr>
          <p:spPr bwMode="gray">
            <a:xfrm>
              <a:off x="1728" y="1928"/>
              <a:ext cx="2160" cy="25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r>
                <a:rPr lang="zh-CN" altLang="en-US" sz="2000" dirty="0">
                  <a:solidFill>
                    <a:srgbClr val="FF0000"/>
                  </a:solidFill>
                  <a:latin typeface="微软雅黑"/>
                  <a:ea typeface="微软雅黑"/>
                  <a:cs typeface="微软雅黑"/>
                </a:rPr>
                <a:t>无线传感器</a:t>
              </a:r>
              <a:endParaRPr lang="en-US" altLang="zh-CN" sz="2000" dirty="0">
                <a:solidFill>
                  <a:srgbClr val="FF0000"/>
                </a:solidFill>
                <a:latin typeface="微软雅黑"/>
                <a:ea typeface="微软雅黑"/>
                <a:cs typeface="微软雅黑"/>
              </a:endParaRPr>
            </a:p>
          </p:txBody>
        </p:sp>
      </p:grpSp>
      <p:grpSp>
        <p:nvGrpSpPr>
          <p:cNvPr id="14" name="Group 51"/>
          <p:cNvGrpSpPr>
            <a:grpSpLocks/>
          </p:cNvGrpSpPr>
          <p:nvPr/>
        </p:nvGrpSpPr>
        <p:grpSpPr bwMode="auto">
          <a:xfrm>
            <a:off x="1187450" y="5516563"/>
            <a:ext cx="4724400" cy="685800"/>
            <a:chOff x="1296" y="1824"/>
            <a:chExt cx="2976" cy="432"/>
          </a:xfrm>
        </p:grpSpPr>
        <p:sp>
          <p:nvSpPr>
            <p:cNvPr id="15" name="AutoShape 52"/>
            <p:cNvSpPr>
              <a:spLocks noChangeArrowheads="1"/>
            </p:cNvSpPr>
            <p:nvPr/>
          </p:nvSpPr>
          <p:spPr bwMode="gray">
            <a:xfrm>
              <a:off x="1536" y="1899"/>
              <a:ext cx="2736" cy="288"/>
            </a:xfrm>
            <a:prstGeom prst="roundRect">
              <a:avLst>
                <a:gd name="adj" fmla="val 16667"/>
              </a:avLst>
            </a:prstGeom>
            <a:noFill/>
            <a:ln w="28575" algn="ctr">
              <a:solidFill>
                <a:schemeClr val="hlink"/>
              </a:solidFill>
              <a:round/>
              <a:headEnd/>
              <a:tailEnd/>
            </a:ln>
            <a:effectLst>
              <a:outerShdw dist="99190" dir="2388334" algn="ctr" rotWithShape="0">
                <a:schemeClr val="bg2">
                  <a:alpha val="50000"/>
                </a:schemeClr>
              </a:outerShdw>
            </a:effectLst>
          </p:spPr>
          <p:txBody>
            <a:bodyPr wrap="none" anchor="ctr"/>
            <a:lstStyle/>
            <a:p>
              <a:pPr>
                <a:defRPr/>
              </a:pPr>
              <a:endParaRPr lang="zh-CN" altLang="en-US">
                <a:latin typeface="微软雅黑"/>
                <a:ea typeface="微软雅黑"/>
                <a:cs typeface="微软雅黑"/>
              </a:endParaRPr>
            </a:p>
          </p:txBody>
        </p:sp>
        <p:sp>
          <p:nvSpPr>
            <p:cNvPr id="16" name="AutoShape 53"/>
            <p:cNvSpPr>
              <a:spLocks noChangeArrowheads="1"/>
            </p:cNvSpPr>
            <p:nvPr/>
          </p:nvSpPr>
          <p:spPr bwMode="gray">
            <a:xfrm>
              <a:off x="1296" y="1824"/>
              <a:ext cx="432" cy="432"/>
            </a:xfrm>
            <a:prstGeom prst="diamond">
              <a:avLst/>
            </a:prstGeom>
            <a:solidFill>
              <a:schemeClr val="hlink"/>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pPr>
                <a:defRPr/>
              </a:pPr>
              <a:endParaRPr lang="zh-CN" altLang="en-US">
                <a:latin typeface="微软雅黑"/>
                <a:ea typeface="微软雅黑"/>
                <a:cs typeface="微软雅黑"/>
              </a:endParaRPr>
            </a:p>
          </p:txBody>
        </p:sp>
        <p:sp>
          <p:nvSpPr>
            <p:cNvPr id="17" name="Text Box 54"/>
            <p:cNvSpPr txBox="1">
              <a:spLocks noChangeArrowheads="1"/>
            </p:cNvSpPr>
            <p:nvPr/>
          </p:nvSpPr>
          <p:spPr bwMode="gray">
            <a:xfrm>
              <a:off x="1705" y="1931"/>
              <a:ext cx="2160" cy="25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r>
                <a:rPr lang="zh-CN" altLang="en-US" sz="2000" dirty="0">
                  <a:solidFill>
                    <a:srgbClr val="FF0000"/>
                  </a:solidFill>
                  <a:latin typeface="微软雅黑"/>
                  <a:ea typeface="微软雅黑"/>
                  <a:cs typeface="微软雅黑"/>
                </a:rPr>
                <a:t>智能设备</a:t>
              </a:r>
              <a:endParaRPr lang="en-US" altLang="zh-CN" sz="2000" dirty="0">
                <a:solidFill>
                  <a:srgbClr val="FF0000"/>
                </a:solidFill>
                <a:latin typeface="微软雅黑"/>
                <a:ea typeface="微软雅黑"/>
                <a:cs typeface="微软雅黑"/>
              </a:endParaRPr>
            </a:p>
          </p:txBody>
        </p:sp>
      </p:grpSp>
      <p:pic>
        <p:nvPicPr>
          <p:cNvPr id="19" name="图片 18" descr="rfid tag.jpg"/>
          <p:cNvPicPr>
            <a:picLocks noChangeAspect="1"/>
          </p:cNvPicPr>
          <p:nvPr/>
        </p:nvPicPr>
        <p:blipFill>
          <a:blip r:embed="rId2" cstate="print"/>
          <a:stretch>
            <a:fillRect/>
          </a:stretch>
        </p:blipFill>
        <p:spPr bwMode="auto">
          <a:xfrm>
            <a:off x="2541588" y="1749425"/>
            <a:ext cx="1533525" cy="1138238"/>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22" name="TextBox 67"/>
          <p:cNvSpPr txBox="1"/>
          <p:nvPr/>
        </p:nvSpPr>
        <p:spPr>
          <a:xfrm>
            <a:off x="7873915" y="1988840"/>
            <a:ext cx="738664" cy="4608512"/>
          </a:xfrm>
          <a:prstGeom prst="rect">
            <a:avLst/>
          </a:prstGeom>
          <a:noFill/>
        </p:spPr>
        <p:txBody>
          <a:bodyPr vert="eaVert">
            <a:spAutoFit/>
          </a:bodyPr>
          <a:lstStyle/>
          <a:p>
            <a:pPr>
              <a:defRPr/>
            </a:pPr>
            <a:r>
              <a:rPr lang="zh-CN" altLang="en-US" sz="3600"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latin typeface="微软雅黑"/>
                <a:ea typeface="微软雅黑"/>
                <a:cs typeface="微软雅黑"/>
              </a:rPr>
              <a:t>信息生成方式多样化</a:t>
            </a:r>
          </a:p>
        </p:txBody>
      </p:sp>
      <p:pic>
        <p:nvPicPr>
          <p:cNvPr id="24" name="图片 23" descr="wireless-sensor-node.jpg"/>
          <p:cNvPicPr>
            <a:picLocks/>
          </p:cNvPicPr>
          <p:nvPr/>
        </p:nvPicPr>
        <p:blipFill>
          <a:blip r:embed="rId3" cstate="print"/>
          <a:stretch>
            <a:fillRect/>
          </a:stretch>
        </p:blipFill>
        <p:spPr bwMode="auto">
          <a:xfrm>
            <a:off x="3203576" y="3357563"/>
            <a:ext cx="1326596" cy="1079500"/>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26" name="图片 25" descr="tumblr_koc2lmtBNZ1qzs4rbo1_400.jpg"/>
          <p:cNvPicPr>
            <a:picLocks noChangeAspect="1"/>
          </p:cNvPicPr>
          <p:nvPr/>
        </p:nvPicPr>
        <p:blipFill>
          <a:blip r:embed="rId4" cstate="print"/>
          <a:stretch>
            <a:fillRect/>
          </a:stretch>
        </p:blipFill>
        <p:spPr>
          <a:xfrm>
            <a:off x="4788024" y="3356992"/>
            <a:ext cx="1063732" cy="1092327"/>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28" name="图片 27" descr="at-t-8525-pda-1.jpg"/>
          <p:cNvPicPr>
            <a:picLocks noChangeAspect="1"/>
          </p:cNvPicPr>
          <p:nvPr/>
        </p:nvPicPr>
        <p:blipFill>
          <a:blip r:embed="rId5" cstate="print"/>
          <a:stretch>
            <a:fillRect/>
          </a:stretch>
        </p:blipFill>
        <p:spPr>
          <a:xfrm>
            <a:off x="4716016" y="4869160"/>
            <a:ext cx="1080000" cy="1080000"/>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30" name="图片 29" descr="2009112315182441088.jpg"/>
          <p:cNvPicPr>
            <a:picLocks noChangeAspect="1"/>
          </p:cNvPicPr>
          <p:nvPr/>
        </p:nvPicPr>
        <p:blipFill>
          <a:blip r:embed="rId6" cstate="print"/>
          <a:stretch>
            <a:fillRect/>
          </a:stretch>
        </p:blipFill>
        <p:spPr>
          <a:xfrm>
            <a:off x="2987824" y="4869160"/>
            <a:ext cx="1497689" cy="1080000"/>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2" name="图片 1"/>
          <p:cNvPicPr>
            <a:picLocks noChangeAspect="1"/>
          </p:cNvPicPr>
          <p:nvPr/>
        </p:nvPicPr>
        <p:blipFill>
          <a:blip r:embed="rId7"/>
          <a:stretch>
            <a:fillRect/>
          </a:stretch>
        </p:blipFill>
        <p:spPr>
          <a:xfrm>
            <a:off x="4323629" y="1753185"/>
            <a:ext cx="1370069" cy="1152000"/>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18" name="文本框 17"/>
          <p:cNvSpPr txBox="1"/>
          <p:nvPr/>
        </p:nvSpPr>
        <p:spPr>
          <a:xfrm>
            <a:off x="7180372" y="2163827"/>
            <a:ext cx="184666" cy="369332"/>
          </a:xfrm>
          <a:prstGeom prst="rect">
            <a:avLst/>
          </a:prstGeom>
          <a:noFill/>
        </p:spPr>
        <p:txBody>
          <a:bodyPr wrap="none" rtlCol="0">
            <a:spAutoFit/>
          </a:bodyPr>
          <a:lstStyle/>
          <a:p>
            <a:endParaRPr kumimoji="1" lang="zh-CN" altLang="en-US" dirty="0"/>
          </a:p>
        </p:txBody>
      </p:sp>
    </p:spTree>
    <p:extLst>
      <p:ext uri="{BB962C8B-B14F-4D97-AF65-F5344CB8AC3E}">
        <p14:creationId xmlns:p14="http://schemas.microsoft.com/office/powerpoint/2010/main" val="4008289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Autofit/>
          </a:bodyPr>
          <a:lstStyle/>
          <a:p>
            <a:pPr marL="342900" indent="-342900" eaLnBrk="0">
              <a:lnSpc>
                <a:spcPct val="80000"/>
              </a:lnSpc>
              <a:spcBef>
                <a:spcPct val="20000"/>
              </a:spcBef>
              <a:buFont typeface="Arial" charset="0"/>
              <a:buChar char="•"/>
            </a:pPr>
            <a:r>
              <a:rPr lang="zh-CN" altLang="en-US" dirty="0">
                <a:latin typeface="微软雅黑"/>
                <a:ea typeface="微软雅黑"/>
                <a:cs typeface="微软雅黑"/>
              </a:rPr>
              <a:t>通过感知识别技术，让物品“开口说话、发布信息”是融合物理世界和信息世界的重要一环，是物联网区别于其他网络的</a:t>
            </a:r>
            <a:r>
              <a:rPr lang="zh-CN" altLang="en-US" u="sng" dirty="0">
                <a:latin typeface="微软雅黑"/>
                <a:ea typeface="微软雅黑"/>
                <a:cs typeface="微软雅黑"/>
              </a:rPr>
              <a:t>最独特</a:t>
            </a:r>
            <a:r>
              <a:rPr lang="zh-CN" altLang="en-US" dirty="0">
                <a:latin typeface="微软雅黑"/>
                <a:ea typeface="微软雅黑"/>
                <a:cs typeface="微软雅黑"/>
              </a:rPr>
              <a:t>的部分。</a:t>
            </a:r>
            <a:endParaRPr lang="en-US" altLang="zh-CN" dirty="0">
              <a:latin typeface="微软雅黑"/>
              <a:ea typeface="微软雅黑"/>
              <a:cs typeface="微软雅黑"/>
            </a:endParaRPr>
          </a:p>
          <a:p>
            <a:pPr marL="800100" lvl="1" indent="-342900" eaLnBrk="0">
              <a:lnSpc>
                <a:spcPct val="80000"/>
              </a:lnSpc>
              <a:spcBef>
                <a:spcPct val="20000"/>
              </a:spcBef>
              <a:buFont typeface="Arial" charset="0"/>
              <a:buChar char="•"/>
            </a:pPr>
            <a:endParaRPr lang="zh-CN" altLang="en-US" dirty="0">
              <a:latin typeface="微软雅黑"/>
              <a:ea typeface="微软雅黑"/>
              <a:cs typeface="微软雅黑"/>
            </a:endParaRPr>
          </a:p>
          <a:p>
            <a:pPr marL="342900" indent="-342900" eaLnBrk="0">
              <a:lnSpc>
                <a:spcPct val="80000"/>
              </a:lnSpc>
              <a:spcBef>
                <a:spcPct val="20000"/>
              </a:spcBef>
              <a:buFont typeface="Arial" charset="0"/>
              <a:buChar char="•"/>
            </a:pPr>
            <a:r>
              <a:rPr lang="zh-CN" altLang="en-US" dirty="0">
                <a:latin typeface="微软雅黑"/>
                <a:ea typeface="微软雅黑"/>
                <a:cs typeface="微软雅黑"/>
              </a:rPr>
              <a:t>物联网的“触手”是位于感知识别层的大量</a:t>
            </a:r>
            <a:br>
              <a:rPr lang="en-US" altLang="zh-CN" dirty="0">
                <a:latin typeface="微软雅黑"/>
                <a:ea typeface="微软雅黑"/>
                <a:cs typeface="微软雅黑"/>
              </a:rPr>
            </a:br>
            <a:r>
              <a:rPr lang="zh-CN" altLang="en-US" u="sng" dirty="0">
                <a:latin typeface="微软雅黑"/>
                <a:ea typeface="微软雅黑"/>
                <a:cs typeface="微软雅黑"/>
              </a:rPr>
              <a:t>信息生成设备</a:t>
            </a:r>
            <a:r>
              <a:rPr lang="zh-CN" altLang="en-US" dirty="0">
                <a:latin typeface="微软雅黑"/>
                <a:ea typeface="微软雅黑"/>
                <a:cs typeface="微软雅黑"/>
              </a:rPr>
              <a:t>，既包括</a:t>
            </a:r>
            <a:r>
              <a:rPr lang="en-US" altLang="zh-CN" dirty="0">
                <a:latin typeface="微软雅黑"/>
                <a:ea typeface="微软雅黑"/>
                <a:cs typeface="微软雅黑"/>
              </a:rPr>
              <a:t>RFID</a:t>
            </a:r>
            <a:r>
              <a:rPr lang="zh-CN" altLang="en-US" dirty="0">
                <a:latin typeface="微软雅黑"/>
                <a:ea typeface="微软雅黑"/>
                <a:cs typeface="微软雅黑"/>
              </a:rPr>
              <a:t>、无线传感器等信息自动生成设备，也包括各种智能电子产品，例如智能手机、平板电脑、笔记本电脑等。</a:t>
            </a:r>
          </a:p>
          <a:p>
            <a:pPr marL="800100" lvl="1" indent="-342900" eaLnBrk="0">
              <a:lnSpc>
                <a:spcPct val="80000"/>
              </a:lnSpc>
              <a:spcBef>
                <a:spcPct val="20000"/>
              </a:spcBef>
              <a:buFont typeface="Arial" charset="0"/>
              <a:buChar char="•"/>
            </a:pPr>
            <a:endParaRPr lang="zh-CN" altLang="en-US" dirty="0">
              <a:latin typeface="微软雅黑"/>
              <a:ea typeface="微软雅黑"/>
              <a:cs typeface="微软雅黑"/>
            </a:endParaRPr>
          </a:p>
          <a:p>
            <a:pPr marL="342900" indent="-342900" eaLnBrk="0">
              <a:lnSpc>
                <a:spcPct val="80000"/>
              </a:lnSpc>
              <a:spcBef>
                <a:spcPct val="20000"/>
              </a:spcBef>
              <a:buFont typeface="Arial" charset="0"/>
              <a:buChar char="•"/>
            </a:pPr>
            <a:r>
              <a:rPr lang="zh-CN" altLang="en-US" u="sng" dirty="0">
                <a:latin typeface="微软雅黑"/>
                <a:ea typeface="微软雅黑"/>
                <a:cs typeface="微软雅黑"/>
              </a:rPr>
              <a:t>信息生成方式多样化</a:t>
            </a:r>
            <a:r>
              <a:rPr lang="zh-CN" altLang="en-US" dirty="0">
                <a:latin typeface="微软雅黑"/>
                <a:ea typeface="微软雅黑"/>
                <a:cs typeface="微软雅黑"/>
              </a:rPr>
              <a:t>是物联网的重要特征之一。</a:t>
            </a:r>
          </a:p>
          <a:p>
            <a:pPr marL="800100" lvl="1" indent="-342900" eaLnBrk="0">
              <a:lnSpc>
                <a:spcPct val="80000"/>
              </a:lnSpc>
              <a:spcBef>
                <a:spcPct val="20000"/>
              </a:spcBef>
              <a:buFont typeface="Arial" charset="0"/>
              <a:buChar char="•"/>
            </a:pPr>
            <a:endParaRPr lang="en-US" altLang="zh-CN" dirty="0">
              <a:latin typeface="微软雅黑"/>
              <a:ea typeface="微软雅黑"/>
              <a:cs typeface="微软雅黑"/>
            </a:endParaRPr>
          </a:p>
          <a:p>
            <a:pPr marL="342900" indent="-342900" eaLnBrk="0">
              <a:lnSpc>
                <a:spcPct val="80000"/>
              </a:lnSpc>
              <a:spcBef>
                <a:spcPct val="20000"/>
              </a:spcBef>
              <a:buFont typeface="Arial" charset="0"/>
              <a:buChar char="•"/>
            </a:pPr>
            <a:r>
              <a:rPr lang="zh-CN" altLang="en-US" dirty="0">
                <a:latin typeface="微软雅黑"/>
                <a:ea typeface="微软雅黑"/>
                <a:cs typeface="微软雅黑"/>
              </a:rPr>
              <a:t>感知识别层位于物联网四层模型的最底端，是所有上层结构的基础。</a:t>
            </a:r>
          </a:p>
          <a:p>
            <a:endParaRPr kumimoji="1" lang="zh-CN" altLang="en-US" dirty="0">
              <a:latin typeface="微软雅黑"/>
              <a:ea typeface="微软雅黑"/>
              <a:cs typeface="微软雅黑"/>
            </a:endParaRPr>
          </a:p>
        </p:txBody>
      </p:sp>
      <p:sp>
        <p:nvSpPr>
          <p:cNvPr id="3" name="幻灯片编号占位符 2"/>
          <p:cNvSpPr>
            <a:spLocks noGrp="1"/>
          </p:cNvSpPr>
          <p:nvPr>
            <p:ph type="sldNum" sz="quarter" idx="12"/>
          </p:nvPr>
        </p:nvSpPr>
        <p:spPr/>
        <p:txBody>
          <a:bodyPr/>
          <a:lstStyle/>
          <a:p>
            <a:fld id="{0503CE10-F9D3-4072-A615-6A95AA0B7B65}" type="slidenum">
              <a:rPr lang="zh-CN" altLang="en-US" smtClean="0"/>
              <a:t>11</a:t>
            </a:fld>
            <a:endParaRPr lang="zh-CN" altLang="en-US" dirty="0"/>
          </a:p>
        </p:txBody>
      </p:sp>
      <p:sp>
        <p:nvSpPr>
          <p:cNvPr id="4" name="标题 3"/>
          <p:cNvSpPr>
            <a:spLocks noGrp="1"/>
          </p:cNvSpPr>
          <p:nvPr>
            <p:ph type="title"/>
          </p:nvPr>
        </p:nvSpPr>
        <p:spPr/>
        <p:txBody>
          <a:bodyPr/>
          <a:lstStyle/>
          <a:p>
            <a:r>
              <a:rPr kumimoji="1" lang="zh-CN" altLang="en-US" dirty="0"/>
              <a:t>核心技术：感知识别层</a:t>
            </a:r>
          </a:p>
        </p:txBody>
      </p:sp>
    </p:spTree>
    <p:extLst>
      <p:ext uri="{BB962C8B-B14F-4D97-AF65-F5344CB8AC3E}">
        <p14:creationId xmlns:p14="http://schemas.microsoft.com/office/powerpoint/2010/main" val="36658995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a:bodyPr>
          <a:lstStyle/>
          <a:p>
            <a:r>
              <a:rPr lang="zh-CN" altLang="en-US" sz="2400" dirty="0">
                <a:solidFill>
                  <a:srgbClr val="C00000"/>
                </a:solidFill>
                <a:latin typeface="微软雅黑"/>
                <a:ea typeface="微软雅黑"/>
                <a:cs typeface="微软雅黑"/>
              </a:rPr>
              <a:t>基本组成：</a:t>
            </a:r>
            <a:r>
              <a:rPr lang="zh-CN" altLang="en-US" sz="2400" dirty="0">
                <a:latin typeface="微软雅黑"/>
                <a:ea typeface="微软雅黑"/>
                <a:cs typeface="微软雅黑"/>
              </a:rPr>
              <a:t>工业界经常将</a:t>
            </a:r>
            <a:r>
              <a:rPr lang="en-US" altLang="zh-CN" sz="2400" dirty="0">
                <a:latin typeface="微软雅黑"/>
                <a:ea typeface="微软雅黑"/>
                <a:cs typeface="微软雅黑"/>
              </a:rPr>
              <a:t>RFID</a:t>
            </a:r>
            <a:r>
              <a:rPr lang="zh-CN" altLang="en-US" sz="2400" dirty="0">
                <a:latin typeface="微软雅黑"/>
                <a:ea typeface="微软雅黑"/>
                <a:cs typeface="微软雅黑"/>
              </a:rPr>
              <a:t>系统分为</a:t>
            </a:r>
            <a:r>
              <a:rPr lang="zh-CN" altLang="en-US" sz="2400" u="sng" dirty="0">
                <a:latin typeface="微软雅黑"/>
                <a:ea typeface="微软雅黑"/>
                <a:cs typeface="微软雅黑"/>
              </a:rPr>
              <a:t>标签</a:t>
            </a:r>
            <a:r>
              <a:rPr lang="zh-CN" altLang="en-US" sz="2400" dirty="0">
                <a:latin typeface="微软雅黑"/>
                <a:ea typeface="微软雅黑"/>
                <a:cs typeface="微软雅黑"/>
              </a:rPr>
              <a:t>，</a:t>
            </a:r>
            <a:r>
              <a:rPr lang="zh-CN" altLang="en-US" sz="2400" u="sng" dirty="0">
                <a:latin typeface="微软雅黑"/>
                <a:ea typeface="微软雅黑"/>
                <a:cs typeface="微软雅黑"/>
              </a:rPr>
              <a:t>阅读器</a:t>
            </a:r>
            <a:r>
              <a:rPr lang="zh-CN" altLang="en-US" sz="2400" dirty="0">
                <a:latin typeface="微软雅黑"/>
                <a:ea typeface="微软雅黑"/>
                <a:cs typeface="微软雅黑"/>
              </a:rPr>
              <a:t>和</a:t>
            </a:r>
            <a:r>
              <a:rPr lang="zh-CN" altLang="en-US" sz="2400" u="sng" dirty="0">
                <a:latin typeface="微软雅黑"/>
                <a:ea typeface="微软雅黑"/>
                <a:cs typeface="微软雅黑"/>
              </a:rPr>
              <a:t>天线</a:t>
            </a:r>
            <a:r>
              <a:rPr lang="zh-CN" altLang="en-US" sz="2400" dirty="0">
                <a:latin typeface="微软雅黑"/>
                <a:ea typeface="微软雅黑"/>
                <a:cs typeface="微软雅黑"/>
              </a:rPr>
              <a:t>三大组件。</a:t>
            </a:r>
            <a:endParaRPr lang="en-US" altLang="zh-CN" sz="2400" dirty="0">
              <a:latin typeface="微软雅黑"/>
              <a:ea typeface="微软雅黑"/>
              <a:cs typeface="微软雅黑"/>
            </a:endParaRPr>
          </a:p>
          <a:p>
            <a:endParaRPr lang="en-US" altLang="zh-CN" sz="2400" dirty="0">
              <a:latin typeface="微软雅黑"/>
              <a:ea typeface="微软雅黑"/>
              <a:cs typeface="微软雅黑"/>
            </a:endParaRPr>
          </a:p>
          <a:p>
            <a:r>
              <a:rPr lang="zh-CN" altLang="en-US" sz="2400" dirty="0">
                <a:solidFill>
                  <a:srgbClr val="C00000"/>
                </a:solidFill>
                <a:latin typeface="微软雅黑"/>
                <a:ea typeface="微软雅黑"/>
                <a:cs typeface="微软雅黑"/>
              </a:rPr>
              <a:t>工作原理：</a:t>
            </a:r>
            <a:r>
              <a:rPr lang="zh-CN" altLang="en-US" sz="2400" dirty="0">
                <a:latin typeface="微软雅黑"/>
                <a:ea typeface="微软雅黑"/>
                <a:cs typeface="微软雅黑"/>
              </a:rPr>
              <a:t>阅读器通过天线发送电子信号，标签接收到信号后发射内部存储的标识信息，阅读器再通过天线接收并识别标签发回的信息，最后阅读器再将识别结果发送给主机。</a:t>
            </a:r>
          </a:p>
          <a:p>
            <a:endParaRPr lang="en-US" altLang="zh-CN" sz="2400" dirty="0">
              <a:latin typeface="微软雅黑"/>
              <a:ea typeface="微软雅黑"/>
              <a:cs typeface="微软雅黑"/>
            </a:endParaRPr>
          </a:p>
          <a:p>
            <a:endParaRPr kumimoji="1" lang="zh-CN" altLang="en-US" sz="2400" dirty="0"/>
          </a:p>
        </p:txBody>
      </p:sp>
      <p:sp>
        <p:nvSpPr>
          <p:cNvPr id="3" name="幻灯片编号占位符 2"/>
          <p:cNvSpPr>
            <a:spLocks noGrp="1"/>
          </p:cNvSpPr>
          <p:nvPr>
            <p:ph type="sldNum" sz="quarter" idx="12"/>
          </p:nvPr>
        </p:nvSpPr>
        <p:spPr/>
        <p:txBody>
          <a:bodyPr/>
          <a:lstStyle/>
          <a:p>
            <a:fld id="{0503CE10-F9D3-4072-A615-6A95AA0B7B65}" type="slidenum">
              <a:rPr lang="zh-CN" altLang="en-US" smtClean="0"/>
              <a:t>12</a:t>
            </a:fld>
            <a:endParaRPr lang="zh-CN" altLang="en-US" dirty="0"/>
          </a:p>
        </p:txBody>
      </p:sp>
      <p:sp>
        <p:nvSpPr>
          <p:cNvPr id="4" name="标题 3"/>
          <p:cNvSpPr>
            <a:spLocks noGrp="1"/>
          </p:cNvSpPr>
          <p:nvPr>
            <p:ph type="title"/>
          </p:nvPr>
        </p:nvSpPr>
        <p:spPr/>
        <p:txBody>
          <a:bodyPr/>
          <a:lstStyle/>
          <a:p>
            <a:r>
              <a:rPr kumimoji="1" lang="zh-CN" altLang="en-US" dirty="0"/>
              <a:t>感知识别层技术举例：</a:t>
            </a:r>
            <a:r>
              <a:rPr kumimoji="1" lang="en-US" altLang="zh-CN" dirty="0"/>
              <a:t>RFID</a:t>
            </a:r>
            <a:endParaRPr kumimoji="1" lang="zh-CN" altLang="en-US" dirty="0"/>
          </a:p>
        </p:txBody>
      </p:sp>
      <p:pic>
        <p:nvPicPr>
          <p:cNvPr id="5" name="图片 10" descr="UHF-RFID-Reader-BU-900F--1225238108.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300098" y="4284184"/>
            <a:ext cx="2809875" cy="18716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6" name="图片 11" descr="rfidlabel21.jp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05710" y="4789883"/>
            <a:ext cx="1016000" cy="10080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7" name="图片 12" descr="RFID-Antenna14.bmp"/>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443545" y="4502545"/>
            <a:ext cx="1192213" cy="1511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2" name="矩形 11"/>
          <p:cNvSpPr/>
          <p:nvPr/>
        </p:nvSpPr>
        <p:spPr>
          <a:xfrm>
            <a:off x="0" y="6457890"/>
            <a:ext cx="1441420" cy="400110"/>
          </a:xfrm>
          <a:prstGeom prst="rect">
            <a:avLst/>
          </a:prstGeom>
          <a:noFill/>
        </p:spPr>
        <p:txBody>
          <a:bodyPr wrap="none">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defRPr/>
            </a:pPr>
            <a:r>
              <a:rPr lang="zh-CN" altLang="en-US" sz="2000" dirty="0">
                <a:ln w="11430"/>
                <a:effectLst>
                  <a:outerShdw blurRad="50800" dist="39000" dir="5460000" algn="tl">
                    <a:srgbClr val="000000">
                      <a:alpha val="38000"/>
                    </a:srgbClr>
                  </a:outerShdw>
                </a:effectLst>
                <a:latin typeface="微软雅黑"/>
                <a:ea typeface="微软雅黑"/>
                <a:cs typeface="微软雅黑"/>
              </a:rPr>
              <a:t>详见</a:t>
            </a:r>
            <a:r>
              <a:rPr lang="en-US" altLang="zh-CN" sz="2000" dirty="0">
                <a:ln w="11430"/>
                <a:effectLst>
                  <a:outerShdw blurRad="50800" dist="39000" dir="5460000" algn="tl">
                    <a:srgbClr val="000000">
                      <a:alpha val="38000"/>
                    </a:srgbClr>
                  </a:outerShdw>
                </a:effectLst>
                <a:latin typeface="微软雅黑"/>
                <a:ea typeface="微软雅黑"/>
                <a:cs typeface="微软雅黑"/>
              </a:rPr>
              <a:t> </a:t>
            </a:r>
            <a:r>
              <a:rPr lang="zh-CN" altLang="en-US" sz="2000" dirty="0">
                <a:ln w="11430"/>
                <a:solidFill>
                  <a:srgbClr val="C00000"/>
                </a:solidFill>
                <a:effectLst>
                  <a:outerShdw blurRad="50800" dist="39000" dir="5460000" algn="tl">
                    <a:srgbClr val="000000">
                      <a:alpha val="38000"/>
                    </a:srgbClr>
                  </a:outerShdw>
                </a:effectLst>
                <a:latin typeface="微软雅黑"/>
                <a:ea typeface="微软雅黑"/>
                <a:cs typeface="微软雅黑"/>
              </a:rPr>
              <a:t>第</a:t>
            </a:r>
            <a:r>
              <a:rPr lang="zh-CN" altLang="zh-CN" sz="2000" dirty="0">
                <a:ln w="11430"/>
                <a:solidFill>
                  <a:srgbClr val="C00000"/>
                </a:solidFill>
                <a:effectLst>
                  <a:outerShdw blurRad="50800" dist="39000" dir="5460000" algn="tl">
                    <a:srgbClr val="000000">
                      <a:alpha val="38000"/>
                    </a:srgbClr>
                  </a:outerShdw>
                </a:effectLst>
                <a:latin typeface="微软雅黑"/>
                <a:ea typeface="微软雅黑"/>
                <a:cs typeface="微软雅黑"/>
              </a:rPr>
              <a:t>2</a:t>
            </a:r>
            <a:r>
              <a:rPr lang="zh-CN" altLang="en-US" sz="2000" dirty="0">
                <a:ln w="11430"/>
                <a:solidFill>
                  <a:srgbClr val="C00000"/>
                </a:solidFill>
                <a:effectLst>
                  <a:outerShdw blurRad="50800" dist="39000" dir="5460000" algn="tl">
                    <a:srgbClr val="000000">
                      <a:alpha val="38000"/>
                    </a:srgbClr>
                  </a:outerShdw>
                </a:effectLst>
                <a:latin typeface="微软雅黑"/>
                <a:ea typeface="微软雅黑"/>
                <a:cs typeface="微软雅黑"/>
              </a:rPr>
              <a:t>章</a:t>
            </a:r>
          </a:p>
        </p:txBody>
      </p:sp>
      <p:sp>
        <p:nvSpPr>
          <p:cNvPr id="11" name="文本框 10"/>
          <p:cNvSpPr txBox="1"/>
          <p:nvPr/>
        </p:nvSpPr>
        <p:spPr>
          <a:xfrm>
            <a:off x="2078021" y="5934701"/>
            <a:ext cx="896522" cy="400110"/>
          </a:xfrm>
          <a:prstGeom prst="rect">
            <a:avLst/>
          </a:prstGeom>
          <a:noFill/>
        </p:spPr>
        <p:txBody>
          <a:bodyPr wrap="square" rtlCol="0">
            <a:spAutoFit/>
          </a:bodyPr>
          <a:lstStyle/>
          <a:p>
            <a:r>
              <a:rPr lang="zh-CN" altLang="en-US" sz="2000" dirty="0">
                <a:latin typeface="微软雅黑" panose="020B0503020204020204" pitchFamily="34" charset="-122"/>
                <a:ea typeface="微软雅黑" panose="020B0503020204020204" pitchFamily="34" charset="-122"/>
              </a:rPr>
              <a:t>标签</a:t>
            </a:r>
          </a:p>
        </p:txBody>
      </p:sp>
      <p:sp>
        <p:nvSpPr>
          <p:cNvPr id="13" name="文本框 12"/>
          <p:cNvSpPr txBox="1"/>
          <p:nvPr/>
        </p:nvSpPr>
        <p:spPr>
          <a:xfrm>
            <a:off x="4299873" y="5977342"/>
            <a:ext cx="1140278" cy="400110"/>
          </a:xfrm>
          <a:prstGeom prst="rect">
            <a:avLst/>
          </a:prstGeom>
          <a:noFill/>
        </p:spPr>
        <p:txBody>
          <a:bodyPr wrap="square" rtlCol="0">
            <a:spAutoFit/>
          </a:bodyPr>
          <a:lstStyle/>
          <a:p>
            <a:r>
              <a:rPr lang="zh-CN" altLang="en-US" sz="2000" dirty="0">
                <a:latin typeface="微软雅黑" panose="020B0503020204020204" pitchFamily="34" charset="-122"/>
                <a:ea typeface="微软雅黑" panose="020B0503020204020204" pitchFamily="34" charset="-122"/>
              </a:rPr>
              <a:t>阅读器</a:t>
            </a:r>
          </a:p>
        </p:txBody>
      </p:sp>
      <p:sp>
        <p:nvSpPr>
          <p:cNvPr id="14" name="文本框 13"/>
          <p:cNvSpPr txBox="1"/>
          <p:nvPr/>
        </p:nvSpPr>
        <p:spPr>
          <a:xfrm>
            <a:off x="6698557" y="5961660"/>
            <a:ext cx="896522" cy="400110"/>
          </a:xfrm>
          <a:prstGeom prst="rect">
            <a:avLst/>
          </a:prstGeom>
          <a:noFill/>
        </p:spPr>
        <p:txBody>
          <a:bodyPr wrap="square" rtlCol="0">
            <a:spAutoFit/>
          </a:bodyPr>
          <a:lstStyle/>
          <a:p>
            <a:r>
              <a:rPr lang="zh-CN" altLang="en-US" sz="2000" dirty="0">
                <a:latin typeface="微软雅黑" panose="020B0503020204020204" pitchFamily="34" charset="-122"/>
                <a:ea typeface="微软雅黑" panose="020B0503020204020204" pitchFamily="34" charset="-122"/>
              </a:rPr>
              <a:t>天线</a:t>
            </a:r>
          </a:p>
        </p:txBody>
      </p:sp>
    </p:spTree>
    <p:extLst>
      <p:ext uri="{BB962C8B-B14F-4D97-AF65-F5344CB8AC3E}">
        <p14:creationId xmlns:p14="http://schemas.microsoft.com/office/powerpoint/2010/main" val="7389950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a:bodyPr>
          <a:lstStyle/>
          <a:p>
            <a:r>
              <a:rPr lang="zh-CN" altLang="en-US" sz="2400" dirty="0">
                <a:solidFill>
                  <a:srgbClr val="C00000"/>
                </a:solidFill>
                <a:latin typeface="微软雅黑"/>
                <a:ea typeface="微软雅黑"/>
                <a:cs typeface="微软雅黑"/>
              </a:rPr>
              <a:t>发展历程：</a:t>
            </a:r>
            <a:r>
              <a:rPr lang="zh-CN" altLang="en-US" sz="2400" dirty="0">
                <a:latin typeface="微软雅黑"/>
                <a:ea typeface="微软雅黑"/>
                <a:cs typeface="微软雅黑"/>
              </a:rPr>
              <a:t>传感器→无线传感器→无线传感器网络（大量微型、低成本、低功耗的传感器节点组成的多跳无线网络）</a:t>
            </a:r>
            <a:endParaRPr lang="en-US" altLang="zh-CN" sz="2400" dirty="0">
              <a:latin typeface="微软雅黑"/>
              <a:ea typeface="微软雅黑"/>
              <a:cs typeface="微软雅黑"/>
            </a:endParaRPr>
          </a:p>
          <a:p>
            <a:pPr lvl="1"/>
            <a:endParaRPr lang="en-US" altLang="zh-CN" sz="2000" dirty="0">
              <a:latin typeface="微软雅黑"/>
              <a:ea typeface="微软雅黑"/>
              <a:cs typeface="微软雅黑"/>
            </a:endParaRPr>
          </a:p>
          <a:p>
            <a:endParaRPr kumimoji="1" lang="zh-CN" altLang="en-US" sz="2400" dirty="0"/>
          </a:p>
        </p:txBody>
      </p:sp>
      <p:sp>
        <p:nvSpPr>
          <p:cNvPr id="3" name="幻灯片编号占位符 2"/>
          <p:cNvSpPr>
            <a:spLocks noGrp="1"/>
          </p:cNvSpPr>
          <p:nvPr>
            <p:ph type="sldNum" sz="quarter" idx="12"/>
          </p:nvPr>
        </p:nvSpPr>
        <p:spPr/>
        <p:txBody>
          <a:bodyPr/>
          <a:lstStyle/>
          <a:p>
            <a:fld id="{0503CE10-F9D3-4072-A615-6A95AA0B7B65}" type="slidenum">
              <a:rPr lang="zh-CN" altLang="en-US" smtClean="0"/>
              <a:t>13</a:t>
            </a:fld>
            <a:endParaRPr lang="zh-CN" altLang="en-US" dirty="0"/>
          </a:p>
        </p:txBody>
      </p:sp>
      <p:sp>
        <p:nvSpPr>
          <p:cNvPr id="4" name="标题 3"/>
          <p:cNvSpPr>
            <a:spLocks noGrp="1"/>
          </p:cNvSpPr>
          <p:nvPr>
            <p:ph type="title"/>
          </p:nvPr>
        </p:nvSpPr>
        <p:spPr>
          <a:xfrm>
            <a:off x="644524" y="304800"/>
            <a:ext cx="5635223" cy="995679"/>
          </a:xfrm>
        </p:spPr>
        <p:txBody>
          <a:bodyPr/>
          <a:lstStyle/>
          <a:p>
            <a:r>
              <a:rPr kumimoji="1" lang="zh-CN" altLang="en-US" dirty="0"/>
              <a:t>感知识别层技术举例：</a:t>
            </a:r>
            <a:br>
              <a:rPr kumimoji="1" lang="en-US" altLang="zh-CN" dirty="0"/>
            </a:br>
            <a:r>
              <a:rPr kumimoji="1" lang="en-US" altLang="zh-CN" dirty="0"/>
              <a:t>			</a:t>
            </a:r>
            <a:r>
              <a:rPr kumimoji="1" lang="zh-CN" altLang="en-US" dirty="0"/>
              <a:t>无线传感网</a:t>
            </a:r>
          </a:p>
        </p:txBody>
      </p:sp>
      <p:sp>
        <p:nvSpPr>
          <p:cNvPr id="7" name="矩形 6"/>
          <p:cNvSpPr/>
          <p:nvPr/>
        </p:nvSpPr>
        <p:spPr>
          <a:xfrm>
            <a:off x="0" y="6457890"/>
            <a:ext cx="1441420" cy="400110"/>
          </a:xfrm>
          <a:prstGeom prst="rect">
            <a:avLst/>
          </a:prstGeom>
          <a:noFill/>
        </p:spPr>
        <p:txBody>
          <a:bodyPr wrap="none">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defRPr/>
            </a:pPr>
            <a:r>
              <a:rPr lang="zh-CN" altLang="en-US" sz="2000" dirty="0">
                <a:ln w="11430"/>
                <a:effectLst>
                  <a:outerShdw blurRad="50800" dist="39000" dir="5460000" algn="tl">
                    <a:srgbClr val="000000">
                      <a:alpha val="38000"/>
                    </a:srgbClr>
                  </a:outerShdw>
                </a:effectLst>
                <a:latin typeface="微软雅黑"/>
                <a:ea typeface="微软雅黑"/>
                <a:cs typeface="微软雅黑"/>
              </a:rPr>
              <a:t>详见</a:t>
            </a:r>
            <a:r>
              <a:rPr lang="en-US" altLang="zh-CN" sz="2000" dirty="0">
                <a:ln w="11430"/>
                <a:effectLst>
                  <a:outerShdw blurRad="50800" dist="39000" dir="5460000" algn="tl">
                    <a:srgbClr val="000000">
                      <a:alpha val="38000"/>
                    </a:srgbClr>
                  </a:outerShdw>
                </a:effectLst>
                <a:latin typeface="微软雅黑"/>
                <a:ea typeface="微软雅黑"/>
                <a:cs typeface="微软雅黑"/>
              </a:rPr>
              <a:t> </a:t>
            </a:r>
            <a:r>
              <a:rPr lang="zh-CN" altLang="en-US" sz="2000" dirty="0">
                <a:ln w="11430"/>
                <a:solidFill>
                  <a:srgbClr val="C00000"/>
                </a:solidFill>
                <a:effectLst>
                  <a:outerShdw blurRad="50800" dist="39000" dir="5460000" algn="tl">
                    <a:srgbClr val="000000">
                      <a:alpha val="38000"/>
                    </a:srgbClr>
                  </a:outerShdw>
                </a:effectLst>
                <a:latin typeface="微软雅黑"/>
                <a:ea typeface="微软雅黑"/>
                <a:cs typeface="微软雅黑"/>
              </a:rPr>
              <a:t>第</a:t>
            </a:r>
            <a:r>
              <a:rPr lang="zh-CN" altLang="zh-CN" sz="2000" dirty="0">
                <a:ln w="11430"/>
                <a:solidFill>
                  <a:srgbClr val="C00000"/>
                </a:solidFill>
                <a:effectLst>
                  <a:outerShdw blurRad="50800" dist="39000" dir="5460000" algn="tl">
                    <a:srgbClr val="000000">
                      <a:alpha val="38000"/>
                    </a:srgbClr>
                  </a:outerShdw>
                </a:effectLst>
                <a:latin typeface="微软雅黑"/>
                <a:ea typeface="微软雅黑"/>
                <a:cs typeface="微软雅黑"/>
              </a:rPr>
              <a:t>3</a:t>
            </a:r>
            <a:r>
              <a:rPr lang="zh-CN" altLang="en-US" sz="2000" dirty="0">
                <a:ln w="11430"/>
                <a:solidFill>
                  <a:srgbClr val="C00000"/>
                </a:solidFill>
                <a:effectLst>
                  <a:outerShdw blurRad="50800" dist="39000" dir="5460000" algn="tl">
                    <a:srgbClr val="000000">
                      <a:alpha val="38000"/>
                    </a:srgbClr>
                  </a:outerShdw>
                </a:effectLst>
                <a:latin typeface="微软雅黑"/>
                <a:ea typeface="微软雅黑"/>
                <a:cs typeface="微软雅黑"/>
              </a:rPr>
              <a:t>章</a:t>
            </a:r>
          </a:p>
        </p:txBody>
      </p:sp>
      <p:pic>
        <p:nvPicPr>
          <p:cNvPr id="9" name="图片 8"/>
          <p:cNvPicPr>
            <a:picLocks noChangeAspect="1"/>
          </p:cNvPicPr>
          <p:nvPr/>
        </p:nvPicPr>
        <p:blipFill>
          <a:blip r:embed="rId3"/>
          <a:stretch>
            <a:fillRect/>
          </a:stretch>
        </p:blipFill>
        <p:spPr>
          <a:xfrm>
            <a:off x="1933905" y="3434135"/>
            <a:ext cx="5276190" cy="1609524"/>
          </a:xfrm>
          <a:prstGeom prst="rect">
            <a:avLst/>
          </a:prstGeom>
        </p:spPr>
      </p:pic>
    </p:spTree>
    <p:extLst>
      <p:ext uri="{BB962C8B-B14F-4D97-AF65-F5344CB8AC3E}">
        <p14:creationId xmlns:p14="http://schemas.microsoft.com/office/powerpoint/2010/main" val="19153176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a:bodyPr>
          <a:lstStyle/>
          <a:p>
            <a:r>
              <a:rPr lang="zh-CN" altLang="en-US" sz="2400" dirty="0">
                <a:solidFill>
                  <a:srgbClr val="C00000"/>
                </a:solidFill>
                <a:latin typeface="微软雅黑"/>
                <a:ea typeface="微软雅黑"/>
                <a:cs typeface="微软雅黑"/>
              </a:rPr>
              <a:t>应用举例：</a:t>
            </a:r>
            <a:endParaRPr lang="en-US" altLang="zh-CN" sz="2400" dirty="0">
              <a:solidFill>
                <a:srgbClr val="C00000"/>
              </a:solidFill>
              <a:latin typeface="微软雅黑"/>
              <a:ea typeface="微软雅黑"/>
              <a:cs typeface="微软雅黑"/>
            </a:endParaRPr>
          </a:p>
          <a:p>
            <a:pPr lvl="1"/>
            <a:r>
              <a:rPr lang="en-US" altLang="zh-CN" sz="2000" dirty="0" err="1">
                <a:latin typeface="微软雅黑"/>
                <a:ea typeface="微软雅黑"/>
                <a:cs typeface="微软雅黑"/>
              </a:rPr>
              <a:t>VigilNet</a:t>
            </a:r>
            <a:r>
              <a:rPr lang="en-US" altLang="zh-CN" sz="2000" dirty="0">
                <a:latin typeface="微软雅黑"/>
                <a:ea typeface="微软雅黑"/>
                <a:cs typeface="微软雅黑"/>
              </a:rPr>
              <a:t>: </a:t>
            </a:r>
            <a:r>
              <a:rPr lang="zh-CN" altLang="en-US" sz="2000" dirty="0">
                <a:latin typeface="微软雅黑"/>
                <a:ea typeface="微软雅黑"/>
                <a:cs typeface="微软雅黑"/>
              </a:rPr>
              <a:t>美国弗吉尼亚大学研制的用于军事监测的系统。传感节点具有</a:t>
            </a:r>
            <a:r>
              <a:rPr lang="zh-CN" altLang="en-US" sz="2000" u="sng" dirty="0">
                <a:latin typeface="微软雅黑"/>
                <a:ea typeface="微软雅黑"/>
                <a:cs typeface="微软雅黑"/>
              </a:rPr>
              <a:t>自主成网</a:t>
            </a:r>
            <a:r>
              <a:rPr lang="zh-CN" altLang="en-US" dirty="0">
                <a:latin typeface="微软雅黑"/>
                <a:ea typeface="微软雅黑"/>
                <a:cs typeface="微软雅黑"/>
              </a:rPr>
              <a:t>、</a:t>
            </a:r>
            <a:r>
              <a:rPr lang="zh-CN" altLang="en-US" sz="2000" u="sng" dirty="0">
                <a:latin typeface="微软雅黑"/>
                <a:ea typeface="微软雅黑"/>
                <a:cs typeface="微软雅黑"/>
              </a:rPr>
              <a:t>多跳传输</a:t>
            </a:r>
            <a:r>
              <a:rPr lang="zh-CN" altLang="en-US" sz="2000" dirty="0">
                <a:latin typeface="微软雅黑"/>
                <a:ea typeface="微软雅黑"/>
                <a:cs typeface="微软雅黑"/>
              </a:rPr>
              <a:t>等特点。</a:t>
            </a:r>
            <a:endParaRPr lang="en-US" altLang="zh-CN" sz="2000" dirty="0">
              <a:latin typeface="微软雅黑"/>
              <a:ea typeface="微软雅黑"/>
              <a:cs typeface="微软雅黑"/>
            </a:endParaRPr>
          </a:p>
          <a:p>
            <a:pPr lvl="1"/>
            <a:r>
              <a:rPr lang="en-US" altLang="zh-CN" sz="2000" dirty="0">
                <a:latin typeface="微软雅黑"/>
                <a:ea typeface="微软雅黑"/>
                <a:cs typeface="微软雅黑"/>
              </a:rPr>
              <a:t>Mercury:</a:t>
            </a:r>
            <a:r>
              <a:rPr lang="zh-CN" altLang="en-US" sz="2000" dirty="0">
                <a:latin typeface="微软雅黑"/>
                <a:ea typeface="微软雅黑"/>
                <a:cs typeface="微软雅黑"/>
              </a:rPr>
              <a:t>美国哈佛大学研制的可穿戴的医疗监控传感器。传感器具有设计人性化、</a:t>
            </a:r>
            <a:r>
              <a:rPr lang="zh-CN" altLang="en-US" sz="2000" u="sng" dirty="0">
                <a:latin typeface="微软雅黑"/>
                <a:ea typeface="微软雅黑"/>
                <a:cs typeface="微软雅黑"/>
              </a:rPr>
              <a:t>高精度感知</a:t>
            </a:r>
            <a:r>
              <a:rPr lang="zh-CN" altLang="en-US" dirty="0">
                <a:latin typeface="微软雅黑"/>
                <a:ea typeface="微软雅黑"/>
                <a:cs typeface="微软雅黑"/>
              </a:rPr>
              <a:t>、</a:t>
            </a:r>
            <a:r>
              <a:rPr lang="zh-CN" altLang="en-US" sz="2000" u="sng" dirty="0">
                <a:latin typeface="微软雅黑"/>
                <a:ea typeface="微软雅黑"/>
                <a:cs typeface="微软雅黑"/>
              </a:rPr>
              <a:t>连续长期采集数据</a:t>
            </a:r>
            <a:r>
              <a:rPr lang="zh-CN" altLang="en-US" sz="2000" dirty="0">
                <a:latin typeface="微软雅黑"/>
                <a:ea typeface="微软雅黑"/>
                <a:cs typeface="微软雅黑"/>
              </a:rPr>
              <a:t>等特点。</a:t>
            </a:r>
          </a:p>
          <a:p>
            <a:pPr lvl="1"/>
            <a:r>
              <a:rPr lang="en-US" altLang="zh-CN" dirty="0" err="1">
                <a:latin typeface="微软雅黑"/>
                <a:ea typeface="微软雅黑"/>
                <a:cs typeface="微软雅黑"/>
              </a:rPr>
              <a:t>GreenOrbs</a:t>
            </a:r>
            <a:r>
              <a:rPr lang="zh-CN" altLang="en-US" dirty="0">
                <a:latin typeface="Calibri" charset="0"/>
              </a:rPr>
              <a:t>（绿野千传）：森林监测传感网系统，适用于</a:t>
            </a:r>
            <a:r>
              <a:rPr lang="zh-CN" altLang="en-US" u="sng" dirty="0">
                <a:latin typeface="Calibri" charset="0"/>
              </a:rPr>
              <a:t>长期、大规模、自动化</a:t>
            </a:r>
            <a:r>
              <a:rPr lang="zh-CN" altLang="en-US" dirty="0">
                <a:latin typeface="Calibri" charset="0"/>
              </a:rPr>
              <a:t>的环境监测任务</a:t>
            </a:r>
          </a:p>
          <a:p>
            <a:pPr lvl="1"/>
            <a:endParaRPr lang="en-US" altLang="zh-CN" sz="2000" dirty="0">
              <a:latin typeface="微软雅黑"/>
              <a:ea typeface="微软雅黑"/>
              <a:cs typeface="微软雅黑"/>
            </a:endParaRPr>
          </a:p>
          <a:p>
            <a:endParaRPr kumimoji="1" lang="zh-CN" altLang="en-US" sz="2400" dirty="0"/>
          </a:p>
        </p:txBody>
      </p:sp>
      <p:sp>
        <p:nvSpPr>
          <p:cNvPr id="3" name="幻灯片编号占位符 2"/>
          <p:cNvSpPr>
            <a:spLocks noGrp="1"/>
          </p:cNvSpPr>
          <p:nvPr>
            <p:ph type="sldNum" sz="quarter" idx="12"/>
          </p:nvPr>
        </p:nvSpPr>
        <p:spPr/>
        <p:txBody>
          <a:bodyPr/>
          <a:lstStyle/>
          <a:p>
            <a:fld id="{0503CE10-F9D3-4072-A615-6A95AA0B7B65}" type="slidenum">
              <a:rPr lang="zh-CN" altLang="en-US" smtClean="0"/>
              <a:t>14</a:t>
            </a:fld>
            <a:endParaRPr lang="zh-CN" altLang="en-US" dirty="0"/>
          </a:p>
        </p:txBody>
      </p:sp>
      <p:sp>
        <p:nvSpPr>
          <p:cNvPr id="4" name="标题 3"/>
          <p:cNvSpPr>
            <a:spLocks noGrp="1"/>
          </p:cNvSpPr>
          <p:nvPr>
            <p:ph type="title"/>
          </p:nvPr>
        </p:nvSpPr>
        <p:spPr>
          <a:xfrm>
            <a:off x="644524" y="304800"/>
            <a:ext cx="5635223" cy="995679"/>
          </a:xfrm>
        </p:spPr>
        <p:txBody>
          <a:bodyPr/>
          <a:lstStyle/>
          <a:p>
            <a:r>
              <a:rPr kumimoji="1" lang="zh-CN" altLang="en-US" dirty="0"/>
              <a:t>感知识别层技术举例：</a:t>
            </a:r>
            <a:br>
              <a:rPr kumimoji="1" lang="en-US" altLang="zh-CN" dirty="0"/>
            </a:br>
            <a:r>
              <a:rPr kumimoji="1" lang="en-US" altLang="zh-CN" dirty="0"/>
              <a:t>			</a:t>
            </a:r>
            <a:r>
              <a:rPr kumimoji="1" lang="zh-CN" altLang="en-US" dirty="0"/>
              <a:t>无线传感网</a:t>
            </a:r>
          </a:p>
        </p:txBody>
      </p:sp>
      <p:pic>
        <p:nvPicPr>
          <p:cNvPr id="8" name="图片 7" descr="屏幕快照 2013-10-16 上午11.10.30.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9060" y="4507677"/>
            <a:ext cx="2654300" cy="1206500"/>
          </a:xfrm>
          <a:prstGeom prst="rect">
            <a:avLst/>
          </a:prstGeom>
        </p:spPr>
      </p:pic>
      <p:pic>
        <p:nvPicPr>
          <p:cNvPr id="9" name="图片 8" descr="屏幕快照 2013-10-16 上午11.14.2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62205" y="4507677"/>
            <a:ext cx="2654300" cy="1206500"/>
          </a:xfrm>
          <a:prstGeom prst="rect">
            <a:avLst/>
          </a:prstGeom>
        </p:spPr>
      </p:pic>
      <p:sp>
        <p:nvSpPr>
          <p:cNvPr id="5" name="文本框 4"/>
          <p:cNvSpPr txBox="1"/>
          <p:nvPr/>
        </p:nvSpPr>
        <p:spPr>
          <a:xfrm>
            <a:off x="2382432" y="5745848"/>
            <a:ext cx="1107555" cy="369332"/>
          </a:xfrm>
          <a:prstGeom prst="rect">
            <a:avLst/>
          </a:prstGeom>
          <a:noFill/>
        </p:spPr>
        <p:txBody>
          <a:bodyPr wrap="square" rtlCol="0">
            <a:spAutoFit/>
          </a:bodyPr>
          <a:lstStyle/>
          <a:p>
            <a:pPr algn="ctr"/>
            <a:r>
              <a:rPr lang="en-US" altLang="zh-CN" dirty="0" err="1"/>
              <a:t>VigilNet</a:t>
            </a:r>
            <a:endParaRPr lang="zh-CN" altLang="en-US" dirty="0"/>
          </a:p>
        </p:txBody>
      </p:sp>
      <p:sp>
        <p:nvSpPr>
          <p:cNvPr id="10" name="文本框 9"/>
          <p:cNvSpPr txBox="1"/>
          <p:nvPr/>
        </p:nvSpPr>
        <p:spPr>
          <a:xfrm>
            <a:off x="5835577" y="5763429"/>
            <a:ext cx="1107555" cy="369332"/>
          </a:xfrm>
          <a:prstGeom prst="rect">
            <a:avLst/>
          </a:prstGeom>
          <a:noFill/>
        </p:spPr>
        <p:txBody>
          <a:bodyPr wrap="square" rtlCol="0">
            <a:spAutoFit/>
          </a:bodyPr>
          <a:lstStyle/>
          <a:p>
            <a:pPr algn="ctr"/>
            <a:r>
              <a:rPr lang="en-US" altLang="zh-CN" dirty="0"/>
              <a:t>Mercury</a:t>
            </a:r>
            <a:endParaRPr lang="zh-CN" altLang="en-US" dirty="0"/>
          </a:p>
        </p:txBody>
      </p:sp>
    </p:spTree>
    <p:extLst>
      <p:ext uri="{BB962C8B-B14F-4D97-AF65-F5344CB8AC3E}">
        <p14:creationId xmlns:p14="http://schemas.microsoft.com/office/powerpoint/2010/main" val="18667231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Autofit/>
          </a:bodyPr>
          <a:lstStyle/>
          <a:p>
            <a:r>
              <a:rPr lang="zh-CN" altLang="en-US" sz="2400" dirty="0">
                <a:solidFill>
                  <a:srgbClr val="C00000"/>
                </a:solidFill>
                <a:latin typeface="微软雅黑"/>
                <a:ea typeface="微软雅黑"/>
                <a:cs typeface="微软雅黑"/>
              </a:rPr>
              <a:t>位置信息内涵扩展：</a:t>
            </a:r>
            <a:r>
              <a:rPr lang="zh-CN" altLang="en-US" sz="2400" dirty="0">
                <a:latin typeface="微软雅黑"/>
                <a:ea typeface="微软雅黑"/>
                <a:cs typeface="微软雅黑"/>
              </a:rPr>
              <a:t>空间信息→所在地理位置</a:t>
            </a:r>
            <a:r>
              <a:rPr lang="en-US" altLang="zh-CN" sz="2400" dirty="0">
                <a:latin typeface="微软雅黑"/>
                <a:ea typeface="微软雅黑"/>
                <a:cs typeface="微软雅黑"/>
              </a:rPr>
              <a:t>+</a:t>
            </a:r>
            <a:r>
              <a:rPr lang="zh-CN" altLang="en-US" sz="2400" dirty="0">
                <a:latin typeface="微软雅黑"/>
                <a:ea typeface="微软雅黑"/>
                <a:cs typeface="微软雅黑"/>
              </a:rPr>
              <a:t>处在该地理位置的时间</a:t>
            </a:r>
            <a:r>
              <a:rPr lang="en-US" altLang="zh-CN" sz="2400" dirty="0">
                <a:latin typeface="微软雅黑"/>
                <a:ea typeface="微软雅黑"/>
                <a:cs typeface="微软雅黑"/>
              </a:rPr>
              <a:t>+</a:t>
            </a:r>
            <a:r>
              <a:rPr lang="zh-CN" altLang="en-US" sz="2400" dirty="0">
                <a:latin typeface="微软雅黑"/>
                <a:ea typeface="微软雅黑"/>
                <a:cs typeface="微软雅黑"/>
              </a:rPr>
              <a:t>处在该地理位置的对象（人或设备）</a:t>
            </a:r>
            <a:endParaRPr lang="en-US" altLang="zh-CN" sz="1600" dirty="0">
              <a:latin typeface="微软雅黑"/>
              <a:ea typeface="微软雅黑"/>
              <a:cs typeface="微软雅黑"/>
            </a:endParaRPr>
          </a:p>
          <a:p>
            <a:r>
              <a:rPr lang="zh-CN" altLang="en-US" sz="2400" dirty="0">
                <a:solidFill>
                  <a:srgbClr val="C00000"/>
                </a:solidFill>
                <a:latin typeface="微软雅黑"/>
                <a:ea typeface="微软雅黑"/>
                <a:cs typeface="微软雅黑"/>
              </a:rPr>
              <a:t>定位系统与技术：</a:t>
            </a:r>
            <a:endParaRPr lang="en-US" altLang="zh-CN" sz="2400" dirty="0">
              <a:solidFill>
                <a:srgbClr val="C00000"/>
              </a:solidFill>
              <a:latin typeface="微软雅黑"/>
              <a:ea typeface="微软雅黑"/>
              <a:cs typeface="微软雅黑"/>
            </a:endParaRPr>
          </a:p>
          <a:p>
            <a:pPr lvl="1"/>
            <a:r>
              <a:rPr lang="en-US" altLang="zh-CN" sz="2000" dirty="0">
                <a:latin typeface="微软雅黑"/>
                <a:ea typeface="微软雅黑"/>
                <a:cs typeface="微软雅黑"/>
              </a:rPr>
              <a:t>GPS</a:t>
            </a:r>
            <a:r>
              <a:rPr lang="zh-CN" altLang="en-US" sz="2000" dirty="0">
                <a:latin typeface="微软雅黑"/>
                <a:ea typeface="微软雅黑"/>
                <a:cs typeface="微软雅黑"/>
              </a:rPr>
              <a:t>卫星定位</a:t>
            </a:r>
            <a:endParaRPr lang="en-US" altLang="zh-CN" sz="2000" dirty="0">
              <a:latin typeface="微软雅黑"/>
              <a:ea typeface="微软雅黑"/>
              <a:cs typeface="微软雅黑"/>
            </a:endParaRPr>
          </a:p>
          <a:p>
            <a:pPr lvl="1"/>
            <a:r>
              <a:rPr lang="zh-CN" altLang="en-US" sz="2000" dirty="0">
                <a:latin typeface="微软雅黑"/>
                <a:ea typeface="微软雅黑"/>
                <a:cs typeface="微软雅黑"/>
              </a:rPr>
              <a:t>蜂窝基站定位（</a:t>
            </a:r>
            <a:r>
              <a:rPr lang="en-US" altLang="zh-CN" sz="2000" dirty="0">
                <a:latin typeface="微软雅黑"/>
                <a:ea typeface="微软雅黑"/>
                <a:cs typeface="微软雅黑"/>
              </a:rPr>
              <a:t>GSM/CDMA/3G</a:t>
            </a:r>
            <a:r>
              <a:rPr lang="zh-CN" altLang="en-US" sz="2000" dirty="0">
                <a:latin typeface="微软雅黑"/>
                <a:ea typeface="微软雅黑"/>
                <a:cs typeface="微软雅黑"/>
              </a:rPr>
              <a:t>）</a:t>
            </a:r>
            <a:endParaRPr lang="en-US" altLang="zh-CN" sz="2000" dirty="0">
              <a:latin typeface="微软雅黑"/>
              <a:ea typeface="微软雅黑"/>
              <a:cs typeface="微软雅黑"/>
            </a:endParaRPr>
          </a:p>
          <a:p>
            <a:pPr lvl="1"/>
            <a:r>
              <a:rPr lang="zh-CN" altLang="en-US" sz="2000" dirty="0">
                <a:latin typeface="微软雅黑"/>
                <a:ea typeface="微软雅黑"/>
                <a:cs typeface="微软雅黑"/>
              </a:rPr>
              <a:t>室内精确定位</a:t>
            </a:r>
            <a:endParaRPr lang="en-US" altLang="zh-CN" sz="1600" dirty="0">
              <a:latin typeface="微软雅黑"/>
              <a:ea typeface="微软雅黑"/>
              <a:cs typeface="微软雅黑"/>
            </a:endParaRPr>
          </a:p>
          <a:p>
            <a:r>
              <a:rPr lang="zh-CN" altLang="en-US" sz="2400" dirty="0">
                <a:solidFill>
                  <a:srgbClr val="C00000"/>
                </a:solidFill>
                <a:latin typeface="微软雅黑"/>
                <a:ea typeface="微软雅黑"/>
                <a:cs typeface="微软雅黑"/>
              </a:rPr>
              <a:t>物联网环境下对定位技术的挑战：</a:t>
            </a:r>
            <a:endParaRPr lang="en-US" altLang="zh-CN" sz="2400" dirty="0">
              <a:solidFill>
                <a:srgbClr val="C00000"/>
              </a:solidFill>
              <a:latin typeface="微软雅黑"/>
              <a:ea typeface="微软雅黑"/>
              <a:cs typeface="微软雅黑"/>
            </a:endParaRPr>
          </a:p>
          <a:p>
            <a:pPr lvl="1"/>
            <a:r>
              <a:rPr lang="zh-CN" altLang="en-US" sz="2000" dirty="0">
                <a:latin typeface="微软雅黑"/>
                <a:ea typeface="微软雅黑"/>
                <a:cs typeface="微软雅黑"/>
              </a:rPr>
              <a:t>异构网络、</a:t>
            </a:r>
            <a:r>
              <a:rPr lang="zh-CN" altLang="en-US" dirty="0">
                <a:latin typeface="微软雅黑"/>
                <a:ea typeface="微软雅黑"/>
                <a:cs typeface="微软雅黑"/>
              </a:rPr>
              <a:t>复杂</a:t>
            </a:r>
            <a:r>
              <a:rPr lang="zh-CN" altLang="en-US" sz="2000" dirty="0">
                <a:latin typeface="微软雅黑"/>
                <a:ea typeface="微软雅黑"/>
                <a:cs typeface="微软雅黑"/>
              </a:rPr>
              <a:t>环境下的精准定位</a:t>
            </a:r>
            <a:endParaRPr lang="en-US" altLang="zh-CN" sz="2000" dirty="0">
              <a:latin typeface="微软雅黑"/>
              <a:ea typeface="微软雅黑"/>
              <a:cs typeface="微软雅黑"/>
            </a:endParaRPr>
          </a:p>
          <a:p>
            <a:pPr lvl="1"/>
            <a:r>
              <a:rPr lang="zh-CN" altLang="en-US" sz="2000" dirty="0">
                <a:latin typeface="微软雅黑"/>
                <a:ea typeface="微软雅黑"/>
                <a:cs typeface="微软雅黑"/>
              </a:rPr>
              <a:t>大规模应用</a:t>
            </a:r>
            <a:endParaRPr lang="en-US" altLang="zh-CN" sz="2000" dirty="0">
              <a:latin typeface="微软雅黑"/>
              <a:ea typeface="微软雅黑"/>
              <a:cs typeface="微软雅黑"/>
            </a:endParaRPr>
          </a:p>
          <a:p>
            <a:pPr lvl="1"/>
            <a:r>
              <a:rPr lang="zh-CN" altLang="en-US" dirty="0">
                <a:latin typeface="微软雅黑"/>
                <a:ea typeface="微软雅黑"/>
                <a:cs typeface="微软雅黑"/>
              </a:rPr>
              <a:t>基于位置的服务（</a:t>
            </a:r>
            <a:r>
              <a:rPr lang="en-US" altLang="zh-CN" dirty="0">
                <a:latin typeface="微软雅黑"/>
                <a:ea typeface="微软雅黑"/>
                <a:cs typeface="微软雅黑"/>
              </a:rPr>
              <a:t>Location Based Services</a:t>
            </a:r>
            <a:r>
              <a:rPr lang="zh-CN" altLang="en-US" dirty="0">
                <a:latin typeface="微软雅黑"/>
                <a:ea typeface="微软雅黑"/>
                <a:cs typeface="微软雅黑"/>
              </a:rPr>
              <a:t>）</a:t>
            </a:r>
            <a:endParaRPr lang="en-US" altLang="zh-CN" sz="2000" dirty="0">
              <a:latin typeface="微软雅黑"/>
              <a:ea typeface="微软雅黑"/>
              <a:cs typeface="微软雅黑"/>
            </a:endParaRPr>
          </a:p>
          <a:p>
            <a:pPr lvl="1"/>
            <a:r>
              <a:rPr lang="zh-CN" altLang="en-US" dirty="0">
                <a:latin typeface="微软雅黑"/>
                <a:ea typeface="微软雅黑"/>
                <a:cs typeface="微软雅黑"/>
              </a:rPr>
              <a:t>位置信息带来的信息安全和隐私保护问题</a:t>
            </a:r>
            <a:endParaRPr lang="en-US" altLang="zh-CN" sz="2000" dirty="0">
              <a:latin typeface="微软雅黑"/>
              <a:ea typeface="微软雅黑"/>
              <a:cs typeface="微软雅黑"/>
            </a:endParaRPr>
          </a:p>
          <a:p>
            <a:endParaRPr lang="en-US" altLang="zh-CN" sz="2400" dirty="0">
              <a:solidFill>
                <a:srgbClr val="C00000"/>
              </a:solidFill>
              <a:latin typeface="微软雅黑"/>
              <a:ea typeface="微软雅黑"/>
              <a:cs typeface="微软雅黑"/>
            </a:endParaRPr>
          </a:p>
          <a:p>
            <a:endParaRPr lang="en-US" altLang="zh-CN" sz="2400" dirty="0">
              <a:latin typeface="微软雅黑"/>
              <a:ea typeface="微软雅黑"/>
              <a:cs typeface="微软雅黑"/>
            </a:endParaRPr>
          </a:p>
          <a:p>
            <a:endParaRPr kumimoji="1" lang="zh-CN" altLang="en-US" sz="2400" dirty="0">
              <a:latin typeface="微软雅黑"/>
              <a:ea typeface="微软雅黑"/>
              <a:cs typeface="微软雅黑"/>
            </a:endParaRPr>
          </a:p>
        </p:txBody>
      </p:sp>
      <p:sp>
        <p:nvSpPr>
          <p:cNvPr id="3" name="幻灯片编号占位符 2"/>
          <p:cNvSpPr>
            <a:spLocks noGrp="1"/>
          </p:cNvSpPr>
          <p:nvPr>
            <p:ph type="sldNum" sz="quarter" idx="12"/>
          </p:nvPr>
        </p:nvSpPr>
        <p:spPr/>
        <p:txBody>
          <a:bodyPr/>
          <a:lstStyle/>
          <a:p>
            <a:fld id="{0503CE10-F9D3-4072-A615-6A95AA0B7B65}" type="slidenum">
              <a:rPr lang="zh-CN" altLang="en-US" smtClean="0"/>
              <a:t>15</a:t>
            </a:fld>
            <a:endParaRPr lang="zh-CN" altLang="en-US" dirty="0"/>
          </a:p>
        </p:txBody>
      </p:sp>
      <p:sp>
        <p:nvSpPr>
          <p:cNvPr id="4" name="标题 3"/>
          <p:cNvSpPr>
            <a:spLocks noGrp="1"/>
          </p:cNvSpPr>
          <p:nvPr>
            <p:ph type="title"/>
          </p:nvPr>
        </p:nvSpPr>
        <p:spPr>
          <a:xfrm>
            <a:off x="644525" y="304800"/>
            <a:ext cx="5899818" cy="995679"/>
          </a:xfrm>
        </p:spPr>
        <p:txBody>
          <a:bodyPr/>
          <a:lstStyle/>
          <a:p>
            <a:r>
              <a:rPr kumimoji="1" lang="zh-CN" altLang="en-US" dirty="0"/>
              <a:t>感知识别层技术举例：</a:t>
            </a:r>
            <a:br>
              <a:rPr kumimoji="1" lang="en-US" altLang="zh-CN" dirty="0"/>
            </a:br>
            <a:r>
              <a:rPr kumimoji="1" lang="en-US" altLang="zh-CN" dirty="0"/>
              <a:t>				</a:t>
            </a:r>
            <a:r>
              <a:rPr kumimoji="1" lang="zh-CN" altLang="en-US" dirty="0"/>
              <a:t>定位系统</a:t>
            </a:r>
          </a:p>
        </p:txBody>
      </p:sp>
      <p:sp>
        <p:nvSpPr>
          <p:cNvPr id="6" name="矩形 5"/>
          <p:cNvSpPr/>
          <p:nvPr/>
        </p:nvSpPr>
        <p:spPr>
          <a:xfrm>
            <a:off x="0" y="6457890"/>
            <a:ext cx="1441420" cy="400110"/>
          </a:xfrm>
          <a:prstGeom prst="rect">
            <a:avLst/>
          </a:prstGeom>
          <a:noFill/>
        </p:spPr>
        <p:txBody>
          <a:bodyPr wrap="none">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defRPr/>
            </a:pPr>
            <a:r>
              <a:rPr lang="zh-CN" altLang="en-US" sz="2000" dirty="0">
                <a:ln w="11430"/>
                <a:effectLst>
                  <a:outerShdw blurRad="50800" dist="39000" dir="5460000" algn="tl">
                    <a:srgbClr val="000000">
                      <a:alpha val="38000"/>
                    </a:srgbClr>
                  </a:outerShdw>
                </a:effectLst>
                <a:latin typeface="微软雅黑"/>
                <a:ea typeface="微软雅黑"/>
                <a:cs typeface="微软雅黑"/>
              </a:rPr>
              <a:t>详见</a:t>
            </a:r>
            <a:r>
              <a:rPr lang="en-US" altLang="zh-CN" sz="2000" dirty="0">
                <a:ln w="11430"/>
                <a:effectLst>
                  <a:outerShdw blurRad="50800" dist="39000" dir="5460000" algn="tl">
                    <a:srgbClr val="000000">
                      <a:alpha val="38000"/>
                    </a:srgbClr>
                  </a:outerShdw>
                </a:effectLst>
                <a:latin typeface="微软雅黑"/>
                <a:ea typeface="微软雅黑"/>
                <a:cs typeface="微软雅黑"/>
              </a:rPr>
              <a:t> </a:t>
            </a:r>
            <a:r>
              <a:rPr lang="zh-CN" altLang="en-US" sz="2000" dirty="0">
                <a:ln w="11430"/>
                <a:solidFill>
                  <a:srgbClr val="C00000"/>
                </a:solidFill>
                <a:effectLst>
                  <a:outerShdw blurRad="50800" dist="39000" dir="5460000" algn="tl">
                    <a:srgbClr val="000000">
                      <a:alpha val="38000"/>
                    </a:srgbClr>
                  </a:outerShdw>
                </a:effectLst>
                <a:latin typeface="微软雅黑"/>
                <a:ea typeface="微软雅黑"/>
                <a:cs typeface="微软雅黑"/>
              </a:rPr>
              <a:t>第</a:t>
            </a:r>
            <a:r>
              <a:rPr lang="zh-CN" altLang="zh-CN" sz="2000" dirty="0">
                <a:ln w="11430"/>
                <a:solidFill>
                  <a:srgbClr val="C00000"/>
                </a:solidFill>
                <a:effectLst>
                  <a:outerShdw blurRad="50800" dist="39000" dir="5460000" algn="tl">
                    <a:srgbClr val="000000">
                      <a:alpha val="38000"/>
                    </a:srgbClr>
                  </a:outerShdw>
                </a:effectLst>
                <a:latin typeface="微软雅黑"/>
                <a:ea typeface="微软雅黑"/>
                <a:cs typeface="微软雅黑"/>
              </a:rPr>
              <a:t>4</a:t>
            </a:r>
            <a:r>
              <a:rPr lang="zh-CN" altLang="en-US" sz="2000" dirty="0">
                <a:ln w="11430"/>
                <a:solidFill>
                  <a:srgbClr val="C00000"/>
                </a:solidFill>
                <a:effectLst>
                  <a:outerShdw blurRad="50800" dist="39000" dir="5460000" algn="tl">
                    <a:srgbClr val="000000">
                      <a:alpha val="38000"/>
                    </a:srgbClr>
                  </a:outerShdw>
                </a:effectLst>
                <a:latin typeface="微软雅黑"/>
                <a:ea typeface="微软雅黑"/>
                <a:cs typeface="微软雅黑"/>
              </a:rPr>
              <a:t>章</a:t>
            </a:r>
          </a:p>
        </p:txBody>
      </p:sp>
    </p:spTree>
    <p:extLst>
      <p:ext uri="{BB962C8B-B14F-4D97-AF65-F5344CB8AC3E}">
        <p14:creationId xmlns:p14="http://schemas.microsoft.com/office/powerpoint/2010/main" val="28165188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a:bodyPr>
          <a:lstStyle/>
          <a:p>
            <a:r>
              <a:rPr lang="zh-CN" altLang="en-US" sz="2400" dirty="0">
                <a:solidFill>
                  <a:srgbClr val="C00000"/>
                </a:solidFill>
                <a:latin typeface="微软雅黑"/>
                <a:ea typeface="微软雅黑"/>
                <a:cs typeface="微软雅黑"/>
              </a:rPr>
              <a:t>传统智能设备：</a:t>
            </a:r>
            <a:endParaRPr lang="en-US" altLang="zh-CN" sz="2400" dirty="0">
              <a:solidFill>
                <a:srgbClr val="C00000"/>
              </a:solidFill>
              <a:latin typeface="微软雅黑"/>
              <a:ea typeface="微软雅黑"/>
              <a:cs typeface="微软雅黑"/>
            </a:endParaRPr>
          </a:p>
          <a:p>
            <a:pPr lvl="1"/>
            <a:r>
              <a:rPr lang="zh-CN" altLang="en-US" sz="2000" dirty="0">
                <a:latin typeface="微软雅黑"/>
                <a:ea typeface="微软雅黑"/>
                <a:cs typeface="微软雅黑"/>
              </a:rPr>
              <a:t>个人计算机（</a:t>
            </a:r>
            <a:r>
              <a:rPr lang="en-US" altLang="zh-CN" sz="2000" dirty="0">
                <a:latin typeface="微软雅黑"/>
                <a:ea typeface="微软雅黑"/>
                <a:cs typeface="微软雅黑"/>
              </a:rPr>
              <a:t>PC</a:t>
            </a:r>
            <a:r>
              <a:rPr lang="zh-CN" altLang="en-US" sz="2000" dirty="0">
                <a:latin typeface="微软雅黑"/>
                <a:ea typeface="微软雅黑"/>
                <a:cs typeface="微软雅黑"/>
              </a:rPr>
              <a:t>）</a:t>
            </a:r>
            <a:r>
              <a:rPr lang="en-US" altLang="zh-CN" sz="2000" dirty="0">
                <a:latin typeface="微软雅黑"/>
                <a:ea typeface="微软雅黑"/>
                <a:cs typeface="微软雅黑"/>
              </a:rPr>
              <a:t>/</a:t>
            </a:r>
            <a:r>
              <a:rPr lang="zh-CN" altLang="en-US" sz="2000" dirty="0">
                <a:latin typeface="微软雅黑"/>
                <a:ea typeface="微软雅黑"/>
                <a:cs typeface="微软雅黑"/>
              </a:rPr>
              <a:t>个人数字助理（</a:t>
            </a:r>
            <a:r>
              <a:rPr lang="en-US" altLang="zh-CN" sz="2000" dirty="0">
                <a:latin typeface="微软雅黑"/>
                <a:ea typeface="微软雅黑"/>
                <a:cs typeface="微软雅黑"/>
              </a:rPr>
              <a:t>PDA</a:t>
            </a:r>
            <a:r>
              <a:rPr lang="zh-CN" altLang="en-US" sz="2000" dirty="0">
                <a:latin typeface="微软雅黑"/>
                <a:ea typeface="微软雅黑"/>
                <a:cs typeface="微软雅黑"/>
              </a:rPr>
              <a:t>）</a:t>
            </a:r>
            <a:endParaRPr lang="en-US" altLang="zh-CN" sz="2000" dirty="0">
              <a:latin typeface="微软雅黑"/>
              <a:ea typeface="微软雅黑"/>
              <a:cs typeface="微软雅黑"/>
            </a:endParaRPr>
          </a:p>
          <a:p>
            <a:pPr lvl="3"/>
            <a:endParaRPr lang="en-US" altLang="zh-CN" sz="1400" dirty="0">
              <a:latin typeface="微软雅黑"/>
              <a:ea typeface="微软雅黑"/>
              <a:cs typeface="微软雅黑"/>
            </a:endParaRPr>
          </a:p>
          <a:p>
            <a:r>
              <a:rPr lang="zh-CN" altLang="en-US" sz="2400" dirty="0">
                <a:solidFill>
                  <a:srgbClr val="C00000"/>
                </a:solidFill>
                <a:latin typeface="微软雅黑"/>
                <a:ea typeface="微软雅黑"/>
                <a:cs typeface="微软雅黑"/>
              </a:rPr>
              <a:t>物联网时代新智能设备：</a:t>
            </a:r>
            <a:endParaRPr lang="en-US" altLang="zh-CN" sz="2400" dirty="0">
              <a:solidFill>
                <a:srgbClr val="C00000"/>
              </a:solidFill>
              <a:latin typeface="微软雅黑"/>
              <a:ea typeface="微软雅黑"/>
              <a:cs typeface="微软雅黑"/>
            </a:endParaRPr>
          </a:p>
          <a:p>
            <a:pPr lvl="1"/>
            <a:r>
              <a:rPr lang="zh-CN" altLang="en-US" sz="2000" dirty="0">
                <a:latin typeface="微软雅黑"/>
                <a:ea typeface="微软雅黑"/>
                <a:cs typeface="微软雅黑"/>
              </a:rPr>
              <a:t>数字标牌（实时信息互动）</a:t>
            </a:r>
            <a:endParaRPr lang="en-US" altLang="zh-CN" dirty="0">
              <a:latin typeface="微软雅黑"/>
              <a:ea typeface="微软雅黑"/>
              <a:cs typeface="微软雅黑"/>
            </a:endParaRPr>
          </a:p>
          <a:p>
            <a:pPr lvl="1"/>
            <a:r>
              <a:rPr lang="zh-CN" altLang="en-US" sz="2000" dirty="0">
                <a:latin typeface="微软雅黑"/>
                <a:ea typeface="微软雅黑"/>
                <a:cs typeface="微软雅黑"/>
              </a:rPr>
              <a:t>智能电视（具有全功能的互联网，个性化体验）</a:t>
            </a:r>
            <a:endParaRPr lang="en-US" altLang="zh-CN" dirty="0">
              <a:latin typeface="微软雅黑"/>
              <a:ea typeface="微软雅黑"/>
              <a:cs typeface="微软雅黑"/>
            </a:endParaRPr>
          </a:p>
          <a:p>
            <a:pPr lvl="1"/>
            <a:r>
              <a:rPr lang="zh-CN" altLang="en-US" sz="2000" dirty="0">
                <a:latin typeface="微软雅黑"/>
                <a:ea typeface="微软雅黑"/>
                <a:cs typeface="微软雅黑"/>
              </a:rPr>
              <a:t>智能手机</a:t>
            </a:r>
            <a:endParaRPr lang="en-US" altLang="zh-CN" sz="2000" dirty="0">
              <a:latin typeface="微软雅黑"/>
              <a:ea typeface="微软雅黑"/>
              <a:cs typeface="微软雅黑"/>
            </a:endParaRPr>
          </a:p>
          <a:p>
            <a:pPr marL="0" indent="0">
              <a:buNone/>
            </a:pPr>
            <a:endParaRPr lang="en-US" altLang="zh-CN" sz="2400" dirty="0">
              <a:latin typeface="微软雅黑"/>
              <a:ea typeface="微软雅黑"/>
              <a:cs typeface="微软雅黑"/>
            </a:endParaRPr>
          </a:p>
          <a:p>
            <a:endParaRPr kumimoji="1" lang="zh-CN" altLang="en-US" sz="2400" dirty="0">
              <a:latin typeface="微软雅黑"/>
              <a:ea typeface="微软雅黑"/>
              <a:cs typeface="微软雅黑"/>
            </a:endParaRPr>
          </a:p>
        </p:txBody>
      </p:sp>
      <p:sp>
        <p:nvSpPr>
          <p:cNvPr id="3" name="幻灯片编号占位符 2"/>
          <p:cNvSpPr>
            <a:spLocks noGrp="1"/>
          </p:cNvSpPr>
          <p:nvPr>
            <p:ph type="sldNum" sz="quarter" idx="12"/>
          </p:nvPr>
        </p:nvSpPr>
        <p:spPr/>
        <p:txBody>
          <a:bodyPr/>
          <a:lstStyle/>
          <a:p>
            <a:fld id="{0503CE10-F9D3-4072-A615-6A95AA0B7B65}" type="slidenum">
              <a:rPr lang="zh-CN" altLang="en-US" smtClean="0"/>
              <a:t>16</a:t>
            </a:fld>
            <a:endParaRPr lang="zh-CN" altLang="en-US" dirty="0"/>
          </a:p>
        </p:txBody>
      </p:sp>
      <p:sp>
        <p:nvSpPr>
          <p:cNvPr id="4" name="标题 3"/>
          <p:cNvSpPr>
            <a:spLocks noGrp="1"/>
          </p:cNvSpPr>
          <p:nvPr>
            <p:ph type="title"/>
          </p:nvPr>
        </p:nvSpPr>
        <p:spPr/>
        <p:txBody>
          <a:bodyPr/>
          <a:lstStyle/>
          <a:p>
            <a:r>
              <a:rPr kumimoji="1" lang="zh-CN" altLang="en-US" dirty="0"/>
              <a:t>感知识别层技术举例：</a:t>
            </a:r>
            <a:br>
              <a:rPr kumimoji="1" lang="en-US" altLang="zh-CN" dirty="0"/>
            </a:br>
            <a:r>
              <a:rPr kumimoji="1" lang="en-US" altLang="zh-CN" dirty="0"/>
              <a:t>			</a:t>
            </a:r>
            <a:r>
              <a:rPr kumimoji="1" lang="zh-CN" altLang="en-US" dirty="0"/>
              <a:t>智能信息设备</a:t>
            </a:r>
          </a:p>
        </p:txBody>
      </p:sp>
      <p:pic>
        <p:nvPicPr>
          <p:cNvPr id="8" name="图片 11" descr="说明: http://www.gkong.com/Editor/UploadFiles/news03/200984163328510.jpg"/>
          <p:cNvPicPr>
            <a:picLocks noChangeAspect="1" noChangeArrowheads="1"/>
          </p:cNvPicPr>
          <p:nvPr/>
        </p:nvPicPr>
        <p:blipFill>
          <a:blip r:embed="rId2" cstate="print">
            <a:clrChange>
              <a:clrFrom>
                <a:srgbClr val="F7F7F7"/>
              </a:clrFrom>
              <a:clrTo>
                <a:srgbClr val="F7F7F7">
                  <a:alpha val="0"/>
                </a:srgbClr>
              </a:clrTo>
            </a:clrChange>
            <a:extLst>
              <a:ext uri="{28A0092B-C50C-407E-A947-70E740481C1C}">
                <a14:useLocalDpi xmlns:a14="http://schemas.microsoft.com/office/drawing/2010/main" val="0"/>
              </a:ext>
            </a:extLst>
          </a:blip>
          <a:srcRect/>
          <a:stretch>
            <a:fillRect/>
          </a:stretch>
        </p:blipFill>
        <p:spPr bwMode="auto">
          <a:xfrm>
            <a:off x="1889442" y="4521201"/>
            <a:ext cx="1655762" cy="16557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9" name="Picture 8" descr="上海南京路步行街户外LED广告成功架设WebDT数字标牌系统"/>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94114" y="4521200"/>
            <a:ext cx="1484312" cy="16557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0" name="Picture 2" descr="超市智能导购车"/>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4002" y="4521200"/>
            <a:ext cx="2273300" cy="16557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140818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 name="图片 73" descr="WiMax_logo.gi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492500" y="5195878"/>
            <a:ext cx="1905000" cy="14287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 name="幻灯片编号占位符 2"/>
          <p:cNvSpPr>
            <a:spLocks noGrp="1"/>
          </p:cNvSpPr>
          <p:nvPr>
            <p:ph type="sldNum" sz="quarter" idx="12"/>
          </p:nvPr>
        </p:nvSpPr>
        <p:spPr/>
        <p:txBody>
          <a:bodyPr/>
          <a:lstStyle/>
          <a:p>
            <a:fld id="{0503CE10-F9D3-4072-A615-6A95AA0B7B65}" type="slidenum">
              <a:rPr lang="zh-CN" altLang="en-US" smtClean="0"/>
              <a:t>17</a:t>
            </a:fld>
            <a:endParaRPr lang="zh-CN" altLang="en-US" dirty="0"/>
          </a:p>
        </p:txBody>
      </p:sp>
      <p:sp>
        <p:nvSpPr>
          <p:cNvPr id="4" name="标题 3"/>
          <p:cNvSpPr>
            <a:spLocks noGrp="1"/>
          </p:cNvSpPr>
          <p:nvPr>
            <p:ph type="title"/>
          </p:nvPr>
        </p:nvSpPr>
        <p:spPr/>
        <p:txBody>
          <a:bodyPr/>
          <a:lstStyle/>
          <a:p>
            <a:r>
              <a:rPr kumimoji="1" lang="zh-CN" altLang="en-US" dirty="0"/>
              <a:t>核心技术－网络构建层</a:t>
            </a:r>
          </a:p>
        </p:txBody>
      </p:sp>
      <p:sp>
        <p:nvSpPr>
          <p:cNvPr id="5" name="AutoShape 15"/>
          <p:cNvSpPr>
            <a:spLocks noChangeArrowheads="1"/>
          </p:cNvSpPr>
          <p:nvPr/>
        </p:nvSpPr>
        <p:spPr bwMode="gray">
          <a:xfrm rot="10800000">
            <a:off x="5364163" y="2781300"/>
            <a:ext cx="609600" cy="457200"/>
          </a:xfrm>
          <a:prstGeom prst="leftArrow">
            <a:avLst>
              <a:gd name="adj1" fmla="val 31250"/>
              <a:gd name="adj2" fmla="val 71531"/>
            </a:avLst>
          </a:prstGeom>
          <a:gradFill rotWithShape="1">
            <a:gsLst>
              <a:gs pos="0">
                <a:srgbClr val="666699"/>
              </a:gs>
              <a:gs pos="100000">
                <a:srgbClr val="BEBED4"/>
              </a:gs>
            </a:gsLst>
            <a:lin ang="0" scaled="1"/>
          </a:gra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6" name="AutoShape 18"/>
          <p:cNvSpPr>
            <a:spLocks noChangeArrowheads="1"/>
          </p:cNvSpPr>
          <p:nvPr/>
        </p:nvSpPr>
        <p:spPr bwMode="gray">
          <a:xfrm rot="13815450">
            <a:off x="4997450" y="3724275"/>
            <a:ext cx="609600" cy="457200"/>
          </a:xfrm>
          <a:prstGeom prst="leftArrow">
            <a:avLst>
              <a:gd name="adj1" fmla="val 31250"/>
              <a:gd name="adj2" fmla="val 71531"/>
            </a:avLst>
          </a:prstGeom>
          <a:gradFill rotWithShape="1">
            <a:gsLst>
              <a:gs pos="0">
                <a:srgbClr val="666699"/>
              </a:gs>
              <a:gs pos="100000">
                <a:srgbClr val="BEBED4"/>
              </a:gs>
            </a:gsLst>
            <a:lin ang="0" scaled="1"/>
          </a:gra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7" name="AutoShape 16"/>
          <p:cNvSpPr>
            <a:spLocks noChangeArrowheads="1"/>
          </p:cNvSpPr>
          <p:nvPr/>
        </p:nvSpPr>
        <p:spPr bwMode="gray">
          <a:xfrm rot="17914860">
            <a:off x="3678238" y="3794125"/>
            <a:ext cx="609600" cy="457200"/>
          </a:xfrm>
          <a:prstGeom prst="leftArrow">
            <a:avLst>
              <a:gd name="adj1" fmla="val 31250"/>
              <a:gd name="adj2" fmla="val 71531"/>
            </a:avLst>
          </a:prstGeom>
          <a:gradFill rotWithShape="1">
            <a:gsLst>
              <a:gs pos="0">
                <a:srgbClr val="666699"/>
              </a:gs>
              <a:gs pos="100000">
                <a:srgbClr val="BEBED4"/>
              </a:gs>
            </a:gsLst>
            <a:lin ang="0" scaled="1"/>
          </a:gra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8" name="AutoShape 17"/>
          <p:cNvSpPr>
            <a:spLocks noChangeArrowheads="1"/>
          </p:cNvSpPr>
          <p:nvPr/>
        </p:nvSpPr>
        <p:spPr bwMode="gray">
          <a:xfrm>
            <a:off x="3059113" y="2708275"/>
            <a:ext cx="609600" cy="457200"/>
          </a:xfrm>
          <a:prstGeom prst="leftArrow">
            <a:avLst>
              <a:gd name="adj1" fmla="val 31250"/>
              <a:gd name="adj2" fmla="val 71531"/>
            </a:avLst>
          </a:prstGeom>
          <a:gradFill rotWithShape="1">
            <a:gsLst>
              <a:gs pos="0">
                <a:srgbClr val="666699"/>
              </a:gs>
              <a:gs pos="100000">
                <a:srgbClr val="BEBED4"/>
              </a:gs>
            </a:gsLst>
            <a:lin ang="0" scaled="1"/>
          </a:gra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endParaRPr lang="zh-CN" altLang="en-US"/>
          </a:p>
        </p:txBody>
      </p:sp>
      <p:pic>
        <p:nvPicPr>
          <p:cNvPr id="9" name="图片 8" descr="200922312202402_2.jpg"/>
          <p:cNvPicPr>
            <a:picLocks noChangeAspect="1"/>
          </p:cNvPicPr>
          <p:nvPr/>
        </p:nvPicPr>
        <p:blipFill>
          <a:blip r:embed="rId3" cstate="print"/>
          <a:stretch>
            <a:fillRect/>
          </a:stretch>
        </p:blipFill>
        <p:spPr>
          <a:xfrm>
            <a:off x="251520" y="1988840"/>
            <a:ext cx="1115616" cy="83671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1" name="图片 10" descr="wifi_logo.gif"/>
          <p:cNvPicPr>
            <a:picLocks noChangeAspect="1"/>
          </p:cNvPicPr>
          <p:nvPr/>
        </p:nvPicPr>
        <p:blipFill>
          <a:blip r:embed="rId4" cstate="print"/>
          <a:stretch>
            <a:fillRect/>
          </a:stretch>
        </p:blipFill>
        <p:spPr>
          <a:xfrm>
            <a:off x="1547664" y="4005064"/>
            <a:ext cx="1296144" cy="58440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2" name="图片 11" descr="bluetooth-logo.jpg"/>
          <p:cNvPicPr>
            <a:picLocks noChangeAspect="1"/>
          </p:cNvPicPr>
          <p:nvPr/>
        </p:nvPicPr>
        <p:blipFill>
          <a:blip r:embed="rId5" cstate="print"/>
          <a:stretch>
            <a:fillRect/>
          </a:stretch>
        </p:blipFill>
        <p:spPr>
          <a:xfrm>
            <a:off x="6804248" y="4022705"/>
            <a:ext cx="1908008" cy="46852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3" name="图片 12" descr="zigbee_logo2.gif"/>
          <p:cNvPicPr>
            <a:picLocks noChangeAspect="1"/>
          </p:cNvPicPr>
          <p:nvPr/>
        </p:nvPicPr>
        <p:blipFill>
          <a:blip r:embed="rId6" cstate="print"/>
          <a:stretch>
            <a:fillRect/>
          </a:stretch>
        </p:blipFill>
        <p:spPr>
          <a:xfrm>
            <a:off x="5868144" y="1505313"/>
            <a:ext cx="2482155" cy="54486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nvGrpSpPr>
          <p:cNvPr id="14" name="Group 3"/>
          <p:cNvGrpSpPr>
            <a:grpSpLocks/>
          </p:cNvGrpSpPr>
          <p:nvPr/>
        </p:nvGrpSpPr>
        <p:grpSpPr bwMode="auto">
          <a:xfrm>
            <a:off x="3492500" y="1989138"/>
            <a:ext cx="2087563" cy="2078037"/>
            <a:chOff x="4071" y="1584"/>
            <a:chExt cx="1092" cy="1097"/>
          </a:xfrm>
        </p:grpSpPr>
        <p:sp>
          <p:nvSpPr>
            <p:cNvPr id="15" name="Oval 4"/>
            <p:cNvSpPr>
              <a:spLocks noChangeArrowheads="1"/>
            </p:cNvSpPr>
            <p:nvPr/>
          </p:nvSpPr>
          <p:spPr bwMode="gray">
            <a:xfrm>
              <a:off x="4071" y="1584"/>
              <a:ext cx="1090" cy="1088"/>
            </a:xfrm>
            <a:prstGeom prst="ellipse">
              <a:avLst/>
            </a:prstGeom>
            <a:gradFill rotWithShape="1">
              <a:gsLst>
                <a:gs pos="0">
                  <a:srgbClr val="FFFFFF"/>
                </a:gs>
                <a:gs pos="50000">
                  <a:srgbClr val="D8755A"/>
                </a:gs>
                <a:gs pos="100000">
                  <a:srgbClr val="FFFFFF"/>
                </a:gs>
              </a:gsLst>
              <a:lin ang="2700000" scaled="1"/>
            </a:gradFill>
            <a:ln>
              <a:noFill/>
            </a:ln>
            <a:extLst>
              <a:ext uri="{91240B29-F687-4f45-9708-019B960494DF}">
                <a14:hiddenLine xmlns="" xmlns:a14="http://schemas.microsoft.com/office/drawing/2010/main" w="38100">
                  <a:solidFill>
                    <a:srgbClr val="000000"/>
                  </a:solidFill>
                  <a:round/>
                  <a:headEnd/>
                  <a:tailEnd/>
                </a14:hiddenLine>
              </a:ext>
            </a:extLst>
          </p:spPr>
          <p:txBody>
            <a:bodyPr wrap="none" anchor="ctr">
              <a:spAutoFit/>
            </a:bodyPr>
            <a:lstStyle/>
            <a:p>
              <a:endParaRPr lang="zh-CN" altLang="en-US"/>
            </a:p>
          </p:txBody>
        </p:sp>
        <p:sp>
          <p:nvSpPr>
            <p:cNvPr id="16" name="Oval 5"/>
            <p:cNvSpPr>
              <a:spLocks noChangeArrowheads="1"/>
            </p:cNvSpPr>
            <p:nvPr/>
          </p:nvSpPr>
          <p:spPr bwMode="gray">
            <a:xfrm>
              <a:off x="4073" y="1593"/>
              <a:ext cx="1090" cy="1088"/>
            </a:xfrm>
            <a:prstGeom prst="ellipse">
              <a:avLst/>
            </a:prstGeom>
            <a:gradFill rotWithShape="1">
              <a:gsLst>
                <a:gs pos="0">
                  <a:srgbClr val="D8755A">
                    <a:alpha val="32001"/>
                  </a:srgbClr>
                </a:gs>
                <a:gs pos="100000">
                  <a:srgbClr val="000000">
                    <a:alpha val="89998"/>
                  </a:srgbClr>
                </a:gs>
              </a:gsLst>
              <a:lin ang="2700000" scaled="1"/>
            </a:gradFill>
            <a:ln>
              <a:noFill/>
            </a:ln>
            <a:extLst>
              <a:ext uri="{91240B29-F687-4f45-9708-019B960494DF}">
                <a14:hiddenLine xmlns="" xmlns:a14="http://schemas.microsoft.com/office/drawing/2010/main" w="38100">
                  <a:solidFill>
                    <a:srgbClr val="000000"/>
                  </a:solidFill>
                  <a:round/>
                  <a:headEnd/>
                  <a:tailEnd/>
                </a14:hiddenLine>
              </a:ext>
            </a:extLst>
          </p:spPr>
          <p:txBody>
            <a:bodyPr wrap="none" anchor="ctr">
              <a:spAutoFit/>
            </a:bodyPr>
            <a:lstStyle/>
            <a:p>
              <a:endParaRPr lang="zh-CN" altLang="en-US"/>
            </a:p>
          </p:txBody>
        </p:sp>
        <p:sp>
          <p:nvSpPr>
            <p:cNvPr id="17" name="Oval 6"/>
            <p:cNvSpPr>
              <a:spLocks noChangeArrowheads="1"/>
            </p:cNvSpPr>
            <p:nvPr/>
          </p:nvSpPr>
          <p:spPr bwMode="gray">
            <a:xfrm>
              <a:off x="4131" y="1655"/>
              <a:ext cx="946" cy="945"/>
            </a:xfrm>
            <a:prstGeom prst="ellipse">
              <a:avLst/>
            </a:prstGeom>
            <a:gradFill rotWithShape="1">
              <a:gsLst>
                <a:gs pos="0">
                  <a:srgbClr val="753F31"/>
                </a:gs>
                <a:gs pos="50000">
                  <a:srgbClr val="D8755A"/>
                </a:gs>
                <a:gs pos="100000">
                  <a:srgbClr val="753F31"/>
                </a:gs>
              </a:gsLst>
              <a:lin ang="18900000" scaled="1"/>
            </a:gradFill>
            <a:ln>
              <a:noFill/>
            </a:ln>
            <a:extLst>
              <a:ext uri="{91240B29-F687-4f45-9708-019B960494DF}">
                <a14:hiddenLine xmlns="" xmlns:a14="http://schemas.microsoft.com/office/drawing/2010/main" w="38100">
                  <a:solidFill>
                    <a:srgbClr val="000000"/>
                  </a:solidFill>
                  <a:round/>
                  <a:headEnd/>
                  <a:tailEnd/>
                </a14:hiddenLine>
              </a:ext>
            </a:extLst>
          </p:spPr>
          <p:txBody>
            <a:bodyPr anchor="ctr">
              <a:spAutoFit/>
            </a:bodyPr>
            <a:lstStyle/>
            <a:p>
              <a:endParaRPr lang="zh-CN" altLang="en-US"/>
            </a:p>
          </p:txBody>
        </p:sp>
        <p:sp>
          <p:nvSpPr>
            <p:cNvPr id="18" name="Oval 7"/>
            <p:cNvSpPr>
              <a:spLocks noChangeArrowheads="1"/>
            </p:cNvSpPr>
            <p:nvPr/>
          </p:nvSpPr>
          <p:spPr bwMode="gray">
            <a:xfrm>
              <a:off x="4128" y="1650"/>
              <a:ext cx="946" cy="945"/>
            </a:xfrm>
            <a:prstGeom prst="ellipse">
              <a:avLst/>
            </a:prstGeom>
            <a:gradFill rotWithShape="1">
              <a:gsLst>
                <a:gs pos="0">
                  <a:srgbClr val="894A39"/>
                </a:gs>
                <a:gs pos="100000">
                  <a:srgbClr val="D8755A">
                    <a:alpha val="0"/>
                  </a:srgbClr>
                </a:gs>
              </a:gsLst>
              <a:lin ang="2700000" scaled="1"/>
            </a:gradFill>
            <a:ln>
              <a:noFill/>
            </a:ln>
            <a:extLst>
              <a:ext uri="{91240B29-F687-4f45-9708-019B960494DF}">
                <a14:hiddenLine xmlns="" xmlns:a14="http://schemas.microsoft.com/office/drawing/2010/main" w="38100">
                  <a:solidFill>
                    <a:srgbClr val="000000"/>
                  </a:solidFill>
                  <a:round/>
                  <a:headEnd/>
                  <a:tailEnd/>
                </a14:hiddenLine>
              </a:ext>
            </a:extLst>
          </p:spPr>
          <p:txBody>
            <a:bodyPr anchor="ctr">
              <a:spAutoFit/>
            </a:bodyPr>
            <a:lstStyle/>
            <a:p>
              <a:endParaRPr lang="zh-CN" altLang="en-US"/>
            </a:p>
          </p:txBody>
        </p:sp>
        <p:sp>
          <p:nvSpPr>
            <p:cNvPr id="19" name="Oval 8"/>
            <p:cNvSpPr>
              <a:spLocks noChangeArrowheads="1"/>
            </p:cNvSpPr>
            <p:nvPr/>
          </p:nvSpPr>
          <p:spPr bwMode="gray">
            <a:xfrm>
              <a:off x="4178" y="1703"/>
              <a:ext cx="852" cy="850"/>
            </a:xfrm>
            <a:prstGeom prst="ellipse">
              <a:avLst/>
            </a:prstGeom>
            <a:solidFill>
              <a:srgbClr val="000000"/>
            </a:solidFill>
            <a:ln>
              <a:noFill/>
            </a:ln>
            <a:extLst>
              <a:ext uri="{91240B29-F687-4f45-9708-019B960494DF}">
                <a14:hiddenLine xmlns="" xmlns:a14="http://schemas.microsoft.com/office/drawing/2010/main" w="38100">
                  <a:solidFill>
                    <a:srgbClr val="000000"/>
                  </a:solidFill>
                  <a:round/>
                  <a:headEnd/>
                  <a:tailEnd/>
                </a14:hiddenLine>
              </a:ext>
            </a:extLst>
          </p:spPr>
          <p:txBody>
            <a:bodyPr anchor="ctr">
              <a:spAutoFit/>
            </a:bodyPr>
            <a:lstStyle/>
            <a:p>
              <a:endParaRPr lang="zh-CN" altLang="en-US"/>
            </a:p>
          </p:txBody>
        </p:sp>
        <p:grpSp>
          <p:nvGrpSpPr>
            <p:cNvPr id="20" name="Group 9"/>
            <p:cNvGrpSpPr>
              <a:grpSpLocks/>
            </p:cNvGrpSpPr>
            <p:nvPr/>
          </p:nvGrpSpPr>
          <p:grpSpPr bwMode="auto">
            <a:xfrm>
              <a:off x="4197" y="1716"/>
              <a:ext cx="826" cy="825"/>
              <a:chOff x="4166" y="1706"/>
              <a:chExt cx="1252" cy="1252"/>
            </a:xfrm>
          </p:grpSpPr>
          <p:sp>
            <p:nvSpPr>
              <p:cNvPr id="21" name="Oval 10"/>
              <p:cNvSpPr>
                <a:spLocks noChangeArrowheads="1"/>
              </p:cNvSpPr>
              <p:nvPr/>
            </p:nvSpPr>
            <p:spPr bwMode="gray">
              <a:xfrm>
                <a:off x="4166" y="1706"/>
                <a:ext cx="1252" cy="1252"/>
              </a:xfrm>
              <a:prstGeom prst="ellipse">
                <a:avLst/>
              </a:prstGeom>
              <a:gradFill rotWithShape="1">
                <a:gsLst>
                  <a:gs pos="0">
                    <a:srgbClr val="636869"/>
                  </a:gs>
                  <a:gs pos="100000">
                    <a:srgbClr val="D6E1E2"/>
                  </a:gs>
                </a:gsLst>
                <a:lin ang="5400000" scaled="1"/>
              </a:gradFill>
              <a:ln>
                <a:noFill/>
              </a:ln>
              <a:extLst>
                <a:ext uri="{91240B29-F687-4f45-9708-019B960494DF}">
                  <a14:hiddenLine xmlns="" xmlns:a14="http://schemas.microsoft.com/office/drawing/2010/main" w="9525">
                    <a:solidFill>
                      <a:srgbClr val="000000"/>
                    </a:solidFill>
                    <a:round/>
                    <a:headEnd/>
                    <a:tailEnd/>
                  </a14:hiddenLine>
                </a:ext>
              </a:extLst>
            </p:spPr>
            <p:txBody>
              <a:bodyPr vert="eaVert" wrap="none" anchor="ctr"/>
              <a:lstStyle/>
              <a:p>
                <a:endParaRPr lang="zh-CN" altLang="en-US"/>
              </a:p>
            </p:txBody>
          </p:sp>
          <p:sp>
            <p:nvSpPr>
              <p:cNvPr id="22" name="Oval 11"/>
              <p:cNvSpPr>
                <a:spLocks noChangeArrowheads="1"/>
              </p:cNvSpPr>
              <p:nvPr/>
            </p:nvSpPr>
            <p:spPr bwMode="gray">
              <a:xfrm>
                <a:off x="4182" y="1713"/>
                <a:ext cx="1222" cy="1221"/>
              </a:xfrm>
              <a:prstGeom prst="ellipse">
                <a:avLst/>
              </a:prstGeom>
              <a:gradFill rotWithShape="1">
                <a:gsLst>
                  <a:gs pos="0">
                    <a:srgbClr val="D6E1E2">
                      <a:alpha val="0"/>
                    </a:srgbClr>
                  </a:gs>
                  <a:gs pos="100000">
                    <a:srgbClr val="F1F5F5"/>
                  </a:gs>
                </a:gsLst>
                <a:lin ang="5400000" scaled="1"/>
              </a:gradFill>
              <a:ln>
                <a:noFill/>
              </a:ln>
              <a:extLst>
                <a:ext uri="{91240B29-F687-4f45-9708-019B960494DF}">
                  <a14:hiddenLine xmlns="" xmlns:a14="http://schemas.microsoft.com/office/drawing/2010/main" w="9525">
                    <a:solidFill>
                      <a:srgbClr val="000000"/>
                    </a:solidFill>
                    <a:round/>
                    <a:headEnd/>
                    <a:tailEnd/>
                  </a14:hiddenLine>
                </a:ext>
              </a:extLst>
            </p:spPr>
            <p:txBody>
              <a:bodyPr vert="eaVert" wrap="none" anchor="ctr"/>
              <a:lstStyle/>
              <a:p>
                <a:endParaRPr lang="zh-CN" altLang="en-US"/>
              </a:p>
            </p:txBody>
          </p:sp>
          <p:sp>
            <p:nvSpPr>
              <p:cNvPr id="23" name="Oval 12"/>
              <p:cNvSpPr>
                <a:spLocks noChangeArrowheads="1"/>
              </p:cNvSpPr>
              <p:nvPr/>
            </p:nvSpPr>
            <p:spPr bwMode="gray">
              <a:xfrm>
                <a:off x="4195" y="1725"/>
                <a:ext cx="1162" cy="1141"/>
              </a:xfrm>
              <a:prstGeom prst="ellipse">
                <a:avLst/>
              </a:prstGeom>
              <a:gradFill rotWithShape="1">
                <a:gsLst>
                  <a:gs pos="0">
                    <a:srgbClr val="AAB2B3"/>
                  </a:gs>
                  <a:gs pos="100000">
                    <a:srgbClr val="D6E1E2">
                      <a:alpha val="48000"/>
                    </a:srgbClr>
                  </a:gs>
                </a:gsLst>
                <a:lin ang="5400000" scaled="1"/>
              </a:gradFill>
              <a:ln>
                <a:noFill/>
              </a:ln>
              <a:extLst>
                <a:ext uri="{91240B29-F687-4f45-9708-019B960494DF}">
                  <a14:hiddenLine xmlns="" xmlns:a14="http://schemas.microsoft.com/office/drawing/2010/main" w="9525">
                    <a:solidFill>
                      <a:srgbClr val="000000"/>
                    </a:solidFill>
                    <a:round/>
                    <a:headEnd/>
                    <a:tailEnd/>
                  </a14:hiddenLine>
                </a:ext>
              </a:extLst>
            </p:spPr>
            <p:txBody>
              <a:bodyPr vert="eaVert" wrap="none" anchor="ctr"/>
              <a:lstStyle/>
              <a:p>
                <a:endParaRPr lang="zh-CN" altLang="en-US"/>
              </a:p>
            </p:txBody>
          </p:sp>
          <p:sp>
            <p:nvSpPr>
              <p:cNvPr id="24" name="Oval 13"/>
              <p:cNvSpPr>
                <a:spLocks noChangeArrowheads="1"/>
              </p:cNvSpPr>
              <p:nvPr/>
            </p:nvSpPr>
            <p:spPr bwMode="gray">
              <a:xfrm>
                <a:off x="4263" y="1757"/>
                <a:ext cx="1033" cy="926"/>
              </a:xfrm>
              <a:prstGeom prst="ellipse">
                <a:avLst/>
              </a:prstGeom>
              <a:gradFill rotWithShape="1">
                <a:gsLst>
                  <a:gs pos="0">
                    <a:srgbClr val="FFFFFF"/>
                  </a:gs>
                  <a:gs pos="100000">
                    <a:srgbClr val="D6E1E2">
                      <a:alpha val="37999"/>
                    </a:srgbClr>
                  </a:gs>
                </a:gsLst>
                <a:lin ang="5400000" scaled="1"/>
              </a:gradFill>
              <a:ln>
                <a:noFill/>
              </a:ln>
              <a:extLst>
                <a:ext uri="{91240B29-F687-4f45-9708-019B960494DF}">
                  <a14:hiddenLine xmlns="" xmlns:a14="http://schemas.microsoft.com/office/drawing/2010/main" w="9525">
                    <a:solidFill>
                      <a:srgbClr val="000000"/>
                    </a:solidFill>
                    <a:round/>
                    <a:headEnd/>
                    <a:tailEnd/>
                  </a14:hiddenLine>
                </a:ext>
              </a:extLst>
            </p:spPr>
            <p:txBody>
              <a:bodyPr vert="eaVert" wrap="none" anchor="ctr"/>
              <a:lstStyle/>
              <a:p>
                <a:endParaRPr lang="zh-CN" altLang="en-US"/>
              </a:p>
            </p:txBody>
          </p:sp>
        </p:grpSp>
      </p:grpSp>
      <p:sp>
        <p:nvSpPr>
          <p:cNvPr id="25" name="Text Box 19"/>
          <p:cNvSpPr txBox="1">
            <a:spLocks noChangeArrowheads="1"/>
          </p:cNvSpPr>
          <p:nvPr/>
        </p:nvSpPr>
        <p:spPr bwMode="gray">
          <a:xfrm>
            <a:off x="3708400" y="2781300"/>
            <a:ext cx="1620838" cy="6159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algn="ctr"/>
            <a:r>
              <a:rPr lang="zh-CN" altLang="en-US" sz="2000" dirty="0">
                <a:solidFill>
                  <a:srgbClr val="000000"/>
                </a:solidFill>
                <a:latin typeface="微软雅黑"/>
                <a:ea typeface="微软雅黑"/>
                <a:cs typeface="微软雅黑"/>
              </a:rPr>
              <a:t>互联网</a:t>
            </a:r>
            <a:endParaRPr lang="en-US" altLang="zh-CN" sz="2000" dirty="0">
              <a:solidFill>
                <a:srgbClr val="000000"/>
              </a:solidFill>
              <a:latin typeface="微软雅黑"/>
              <a:ea typeface="微软雅黑"/>
              <a:cs typeface="微软雅黑"/>
            </a:endParaRPr>
          </a:p>
          <a:p>
            <a:pPr algn="ctr"/>
            <a:r>
              <a:rPr lang="zh-CN" altLang="en-US" sz="1400" u="sng" dirty="0">
                <a:solidFill>
                  <a:srgbClr val="FF0000"/>
                </a:solidFill>
                <a:latin typeface="微软雅黑"/>
                <a:ea typeface="微软雅黑"/>
                <a:cs typeface="微软雅黑"/>
              </a:rPr>
              <a:t>物联网的核心网络</a:t>
            </a:r>
            <a:endParaRPr lang="en-US" altLang="zh-CN" sz="1400" u="sng" dirty="0">
              <a:solidFill>
                <a:srgbClr val="FF0000"/>
              </a:solidFill>
              <a:latin typeface="微软雅黑"/>
              <a:ea typeface="微软雅黑"/>
              <a:cs typeface="微软雅黑"/>
            </a:endParaRPr>
          </a:p>
        </p:txBody>
      </p:sp>
      <p:grpSp>
        <p:nvGrpSpPr>
          <p:cNvPr id="26" name="Group 20"/>
          <p:cNvGrpSpPr>
            <a:grpSpLocks/>
          </p:cNvGrpSpPr>
          <p:nvPr/>
        </p:nvGrpSpPr>
        <p:grpSpPr bwMode="auto">
          <a:xfrm>
            <a:off x="5940422" y="2060575"/>
            <a:ext cx="1873249" cy="1944688"/>
            <a:chOff x="2789" y="1625"/>
            <a:chExt cx="907" cy="907"/>
          </a:xfrm>
        </p:grpSpPr>
        <p:sp>
          <p:nvSpPr>
            <p:cNvPr id="27" name="Oval 21"/>
            <p:cNvSpPr>
              <a:spLocks noChangeArrowheads="1"/>
            </p:cNvSpPr>
            <p:nvPr/>
          </p:nvSpPr>
          <p:spPr bwMode="gray">
            <a:xfrm>
              <a:off x="2789" y="1625"/>
              <a:ext cx="907" cy="907"/>
            </a:xfrm>
            <a:prstGeom prst="ellipse">
              <a:avLst/>
            </a:prstGeom>
            <a:gradFill rotWithShape="1">
              <a:gsLst>
                <a:gs pos="0">
                  <a:srgbClr val="FFFFFF"/>
                </a:gs>
                <a:gs pos="50000">
                  <a:srgbClr val="83A6A7"/>
                </a:gs>
                <a:gs pos="100000">
                  <a:srgbClr val="FFFFFF"/>
                </a:gs>
              </a:gsLst>
              <a:lin ang="2700000" scaled="1"/>
            </a:gradFill>
            <a:ln>
              <a:noFill/>
            </a:ln>
            <a:extLst>
              <a:ext uri="{91240B29-F687-4f45-9708-019B960494DF}">
                <a14:hiddenLine xmlns="" xmlns:a14="http://schemas.microsoft.com/office/drawing/2010/main" w="38100">
                  <a:solidFill>
                    <a:srgbClr val="000000"/>
                  </a:solidFill>
                  <a:round/>
                  <a:headEnd/>
                  <a:tailEnd/>
                </a14:hiddenLine>
              </a:ext>
            </a:extLst>
          </p:spPr>
          <p:txBody>
            <a:bodyPr wrap="none" anchor="ctr">
              <a:spAutoFit/>
            </a:bodyPr>
            <a:lstStyle/>
            <a:p>
              <a:endParaRPr lang="zh-CN" altLang="en-US"/>
            </a:p>
          </p:txBody>
        </p:sp>
        <p:sp>
          <p:nvSpPr>
            <p:cNvPr id="28" name="Oval 22"/>
            <p:cNvSpPr>
              <a:spLocks noChangeArrowheads="1"/>
            </p:cNvSpPr>
            <p:nvPr/>
          </p:nvSpPr>
          <p:spPr bwMode="gray">
            <a:xfrm>
              <a:off x="2789" y="1625"/>
              <a:ext cx="907" cy="907"/>
            </a:xfrm>
            <a:prstGeom prst="ellipse">
              <a:avLst/>
            </a:prstGeom>
            <a:gradFill rotWithShape="1">
              <a:gsLst>
                <a:gs pos="0">
                  <a:srgbClr val="83A6A7">
                    <a:alpha val="32001"/>
                  </a:srgbClr>
                </a:gs>
                <a:gs pos="100000">
                  <a:srgbClr val="000000">
                    <a:alpha val="89998"/>
                  </a:srgbClr>
                </a:gs>
              </a:gsLst>
              <a:lin ang="2700000" scaled="1"/>
            </a:gradFill>
            <a:ln>
              <a:noFill/>
            </a:ln>
            <a:extLst>
              <a:ext uri="{91240B29-F687-4f45-9708-019B960494DF}">
                <a14:hiddenLine xmlns="" xmlns:a14="http://schemas.microsoft.com/office/drawing/2010/main" w="38100">
                  <a:solidFill>
                    <a:srgbClr val="000000"/>
                  </a:solidFill>
                  <a:round/>
                  <a:headEnd/>
                  <a:tailEnd/>
                </a14:hiddenLine>
              </a:ext>
            </a:extLst>
          </p:spPr>
          <p:txBody>
            <a:bodyPr wrap="none" anchor="ctr">
              <a:spAutoFit/>
            </a:bodyPr>
            <a:lstStyle/>
            <a:p>
              <a:endParaRPr lang="zh-CN" altLang="en-US"/>
            </a:p>
          </p:txBody>
        </p:sp>
        <p:sp>
          <p:nvSpPr>
            <p:cNvPr id="29" name="Oval 23"/>
            <p:cNvSpPr>
              <a:spLocks noChangeArrowheads="1"/>
            </p:cNvSpPr>
            <p:nvPr/>
          </p:nvSpPr>
          <p:spPr bwMode="gray">
            <a:xfrm>
              <a:off x="2849" y="1684"/>
              <a:ext cx="787" cy="788"/>
            </a:xfrm>
            <a:prstGeom prst="ellipse">
              <a:avLst/>
            </a:prstGeom>
            <a:gradFill rotWithShape="1">
              <a:gsLst>
                <a:gs pos="0">
                  <a:srgbClr val="475A5A"/>
                </a:gs>
                <a:gs pos="50000">
                  <a:srgbClr val="83A6A7"/>
                </a:gs>
                <a:gs pos="100000">
                  <a:srgbClr val="475A5A"/>
                </a:gs>
              </a:gsLst>
              <a:lin ang="18900000" scaled="1"/>
            </a:gradFill>
            <a:ln>
              <a:noFill/>
            </a:ln>
            <a:extLst>
              <a:ext uri="{91240B29-F687-4f45-9708-019B960494DF}">
                <a14:hiddenLine xmlns="" xmlns:a14="http://schemas.microsoft.com/office/drawing/2010/main" w="38100">
                  <a:solidFill>
                    <a:srgbClr val="000000"/>
                  </a:solidFill>
                  <a:round/>
                  <a:headEnd/>
                  <a:tailEnd/>
                </a14:hiddenLine>
              </a:ext>
            </a:extLst>
          </p:spPr>
          <p:txBody>
            <a:bodyPr anchor="ctr">
              <a:spAutoFit/>
            </a:bodyPr>
            <a:lstStyle/>
            <a:p>
              <a:endParaRPr lang="zh-CN" altLang="en-US"/>
            </a:p>
          </p:txBody>
        </p:sp>
        <p:sp>
          <p:nvSpPr>
            <p:cNvPr id="30" name="Oval 24"/>
            <p:cNvSpPr>
              <a:spLocks noChangeArrowheads="1"/>
            </p:cNvSpPr>
            <p:nvPr/>
          </p:nvSpPr>
          <p:spPr bwMode="gray">
            <a:xfrm>
              <a:off x="2849" y="1686"/>
              <a:ext cx="787" cy="788"/>
            </a:xfrm>
            <a:prstGeom prst="ellipse">
              <a:avLst/>
            </a:prstGeom>
            <a:gradFill rotWithShape="1">
              <a:gsLst>
                <a:gs pos="0">
                  <a:srgbClr val="53696A"/>
                </a:gs>
                <a:gs pos="100000">
                  <a:srgbClr val="83A6A7">
                    <a:alpha val="0"/>
                  </a:srgbClr>
                </a:gs>
              </a:gsLst>
              <a:lin ang="2700000" scaled="1"/>
            </a:gradFill>
            <a:ln>
              <a:noFill/>
            </a:ln>
            <a:extLst>
              <a:ext uri="{91240B29-F687-4f45-9708-019B960494DF}">
                <a14:hiddenLine xmlns="" xmlns:a14="http://schemas.microsoft.com/office/drawing/2010/main" w="38100">
                  <a:solidFill>
                    <a:srgbClr val="000000"/>
                  </a:solidFill>
                  <a:round/>
                  <a:headEnd/>
                  <a:tailEnd/>
                </a14:hiddenLine>
              </a:ext>
            </a:extLst>
          </p:spPr>
          <p:txBody>
            <a:bodyPr anchor="ctr">
              <a:spAutoFit/>
            </a:bodyPr>
            <a:lstStyle/>
            <a:p>
              <a:endParaRPr lang="zh-CN" altLang="en-US"/>
            </a:p>
          </p:txBody>
        </p:sp>
        <p:sp>
          <p:nvSpPr>
            <p:cNvPr id="31" name="Oval 25"/>
            <p:cNvSpPr>
              <a:spLocks noChangeArrowheads="1"/>
            </p:cNvSpPr>
            <p:nvPr/>
          </p:nvSpPr>
          <p:spPr bwMode="gray">
            <a:xfrm>
              <a:off x="2888" y="1724"/>
              <a:ext cx="709" cy="709"/>
            </a:xfrm>
            <a:prstGeom prst="ellipse">
              <a:avLst/>
            </a:prstGeom>
            <a:solidFill>
              <a:srgbClr val="000000"/>
            </a:solidFill>
            <a:ln>
              <a:noFill/>
            </a:ln>
            <a:extLst>
              <a:ext uri="{91240B29-F687-4f45-9708-019B960494DF}">
                <a14:hiddenLine xmlns="" xmlns:a14="http://schemas.microsoft.com/office/drawing/2010/main" w="38100">
                  <a:solidFill>
                    <a:srgbClr val="000000"/>
                  </a:solidFill>
                  <a:round/>
                  <a:headEnd/>
                  <a:tailEnd/>
                </a14:hiddenLine>
              </a:ext>
            </a:extLst>
          </p:spPr>
          <p:txBody>
            <a:bodyPr anchor="ctr">
              <a:spAutoFit/>
            </a:bodyPr>
            <a:lstStyle/>
            <a:p>
              <a:endParaRPr lang="zh-CN" altLang="en-US"/>
            </a:p>
          </p:txBody>
        </p:sp>
        <p:grpSp>
          <p:nvGrpSpPr>
            <p:cNvPr id="32" name="Group 26"/>
            <p:cNvGrpSpPr>
              <a:grpSpLocks/>
            </p:cNvGrpSpPr>
            <p:nvPr/>
          </p:nvGrpSpPr>
          <p:grpSpPr bwMode="auto">
            <a:xfrm>
              <a:off x="2899" y="1735"/>
              <a:ext cx="687" cy="688"/>
              <a:chOff x="4166" y="1706"/>
              <a:chExt cx="1252" cy="1252"/>
            </a:xfrm>
          </p:grpSpPr>
          <p:sp>
            <p:nvSpPr>
              <p:cNvPr id="33" name="Oval 27"/>
              <p:cNvSpPr>
                <a:spLocks noChangeArrowheads="1"/>
              </p:cNvSpPr>
              <p:nvPr/>
            </p:nvSpPr>
            <p:spPr bwMode="gray">
              <a:xfrm>
                <a:off x="4166" y="1706"/>
                <a:ext cx="1252" cy="1252"/>
              </a:xfrm>
              <a:prstGeom prst="ellipse">
                <a:avLst/>
              </a:prstGeom>
              <a:gradFill rotWithShape="1">
                <a:gsLst>
                  <a:gs pos="0">
                    <a:srgbClr val="636869"/>
                  </a:gs>
                  <a:gs pos="100000">
                    <a:srgbClr val="D6E1E2"/>
                  </a:gs>
                </a:gsLst>
                <a:lin ang="5400000" scaled="1"/>
              </a:gradFill>
              <a:ln>
                <a:noFill/>
              </a:ln>
              <a:extLst>
                <a:ext uri="{91240B29-F687-4f45-9708-019B960494DF}">
                  <a14:hiddenLine xmlns="" xmlns:a14="http://schemas.microsoft.com/office/drawing/2010/main" w="9525">
                    <a:solidFill>
                      <a:srgbClr val="000000"/>
                    </a:solidFill>
                    <a:round/>
                    <a:headEnd/>
                    <a:tailEnd/>
                  </a14:hiddenLine>
                </a:ext>
              </a:extLst>
            </p:spPr>
            <p:txBody>
              <a:bodyPr vert="eaVert" wrap="none" anchor="ctr"/>
              <a:lstStyle/>
              <a:p>
                <a:endParaRPr lang="zh-CN" altLang="en-US"/>
              </a:p>
            </p:txBody>
          </p:sp>
          <p:sp>
            <p:nvSpPr>
              <p:cNvPr id="34" name="Oval 28"/>
              <p:cNvSpPr>
                <a:spLocks noChangeArrowheads="1"/>
              </p:cNvSpPr>
              <p:nvPr/>
            </p:nvSpPr>
            <p:spPr bwMode="gray">
              <a:xfrm>
                <a:off x="4182" y="1713"/>
                <a:ext cx="1222" cy="1221"/>
              </a:xfrm>
              <a:prstGeom prst="ellipse">
                <a:avLst/>
              </a:prstGeom>
              <a:gradFill rotWithShape="1">
                <a:gsLst>
                  <a:gs pos="0">
                    <a:srgbClr val="D6E1E2">
                      <a:alpha val="0"/>
                    </a:srgbClr>
                  </a:gs>
                  <a:gs pos="100000">
                    <a:srgbClr val="F1F5F5"/>
                  </a:gs>
                </a:gsLst>
                <a:lin ang="5400000" scaled="1"/>
              </a:gradFill>
              <a:ln>
                <a:noFill/>
              </a:ln>
              <a:extLst>
                <a:ext uri="{91240B29-F687-4f45-9708-019B960494DF}">
                  <a14:hiddenLine xmlns="" xmlns:a14="http://schemas.microsoft.com/office/drawing/2010/main" w="9525">
                    <a:solidFill>
                      <a:srgbClr val="000000"/>
                    </a:solidFill>
                    <a:round/>
                    <a:headEnd/>
                    <a:tailEnd/>
                  </a14:hiddenLine>
                </a:ext>
              </a:extLst>
            </p:spPr>
            <p:txBody>
              <a:bodyPr vert="eaVert" wrap="none" anchor="ctr"/>
              <a:lstStyle/>
              <a:p>
                <a:endParaRPr lang="zh-CN" altLang="en-US"/>
              </a:p>
            </p:txBody>
          </p:sp>
          <p:sp>
            <p:nvSpPr>
              <p:cNvPr id="35" name="Oval 29"/>
              <p:cNvSpPr>
                <a:spLocks noChangeArrowheads="1"/>
              </p:cNvSpPr>
              <p:nvPr/>
            </p:nvSpPr>
            <p:spPr bwMode="gray">
              <a:xfrm>
                <a:off x="4195" y="1725"/>
                <a:ext cx="1162" cy="1141"/>
              </a:xfrm>
              <a:prstGeom prst="ellipse">
                <a:avLst/>
              </a:prstGeom>
              <a:gradFill rotWithShape="1">
                <a:gsLst>
                  <a:gs pos="0">
                    <a:srgbClr val="AAB2B3"/>
                  </a:gs>
                  <a:gs pos="100000">
                    <a:srgbClr val="D6E1E2">
                      <a:alpha val="48000"/>
                    </a:srgbClr>
                  </a:gs>
                </a:gsLst>
                <a:lin ang="5400000" scaled="1"/>
              </a:gradFill>
              <a:ln>
                <a:noFill/>
              </a:ln>
              <a:extLst>
                <a:ext uri="{91240B29-F687-4f45-9708-019B960494DF}">
                  <a14:hiddenLine xmlns="" xmlns:a14="http://schemas.microsoft.com/office/drawing/2010/main" w="9525">
                    <a:solidFill>
                      <a:srgbClr val="000000"/>
                    </a:solidFill>
                    <a:round/>
                    <a:headEnd/>
                    <a:tailEnd/>
                  </a14:hiddenLine>
                </a:ext>
              </a:extLst>
            </p:spPr>
            <p:txBody>
              <a:bodyPr vert="eaVert" wrap="none" anchor="ctr"/>
              <a:lstStyle/>
              <a:p>
                <a:endParaRPr lang="zh-CN" altLang="en-US"/>
              </a:p>
            </p:txBody>
          </p:sp>
          <p:sp>
            <p:nvSpPr>
              <p:cNvPr id="36" name="Oval 30"/>
              <p:cNvSpPr>
                <a:spLocks noChangeArrowheads="1"/>
              </p:cNvSpPr>
              <p:nvPr/>
            </p:nvSpPr>
            <p:spPr bwMode="gray">
              <a:xfrm>
                <a:off x="4263" y="1757"/>
                <a:ext cx="1033" cy="926"/>
              </a:xfrm>
              <a:prstGeom prst="ellipse">
                <a:avLst/>
              </a:prstGeom>
              <a:gradFill rotWithShape="1">
                <a:gsLst>
                  <a:gs pos="0">
                    <a:srgbClr val="FFFFFF"/>
                  </a:gs>
                  <a:gs pos="100000">
                    <a:srgbClr val="D6E1E2">
                      <a:alpha val="37999"/>
                    </a:srgbClr>
                  </a:gs>
                </a:gsLst>
                <a:lin ang="5400000" scaled="1"/>
              </a:gradFill>
              <a:ln>
                <a:noFill/>
              </a:ln>
              <a:extLst>
                <a:ext uri="{91240B29-F687-4f45-9708-019B960494DF}">
                  <a14:hiddenLine xmlns="" xmlns:a14="http://schemas.microsoft.com/office/drawing/2010/main" w="9525">
                    <a:solidFill>
                      <a:srgbClr val="000000"/>
                    </a:solidFill>
                    <a:round/>
                    <a:headEnd/>
                    <a:tailEnd/>
                  </a14:hiddenLine>
                </a:ext>
              </a:extLst>
            </p:spPr>
            <p:txBody>
              <a:bodyPr vert="eaVert" wrap="none" anchor="ctr"/>
              <a:lstStyle/>
              <a:p>
                <a:endParaRPr lang="zh-CN" altLang="en-US"/>
              </a:p>
            </p:txBody>
          </p:sp>
        </p:grpSp>
      </p:grpSp>
      <p:sp>
        <p:nvSpPr>
          <p:cNvPr id="37" name="Text Box 31"/>
          <p:cNvSpPr txBox="1">
            <a:spLocks noChangeArrowheads="1"/>
          </p:cNvSpPr>
          <p:nvPr/>
        </p:nvSpPr>
        <p:spPr bwMode="gray">
          <a:xfrm>
            <a:off x="6088747" y="2636838"/>
            <a:ext cx="1467069" cy="83099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algn="ctr"/>
            <a:r>
              <a:rPr lang="zh-CN" altLang="en-US" sz="2000" dirty="0">
                <a:solidFill>
                  <a:srgbClr val="000000"/>
                </a:solidFill>
                <a:latin typeface="微软雅黑"/>
                <a:ea typeface="微软雅黑"/>
                <a:cs typeface="微软雅黑"/>
              </a:rPr>
              <a:t>无线低速网</a:t>
            </a:r>
            <a:endParaRPr lang="en-US" altLang="zh-CN" sz="2000" dirty="0">
              <a:solidFill>
                <a:srgbClr val="000000"/>
              </a:solidFill>
              <a:latin typeface="微软雅黑"/>
              <a:ea typeface="微软雅黑"/>
              <a:cs typeface="微软雅黑"/>
            </a:endParaRPr>
          </a:p>
          <a:p>
            <a:pPr algn="ctr"/>
            <a:r>
              <a:rPr lang="en-US" altLang="zh-CN" sz="1400" dirty="0">
                <a:solidFill>
                  <a:srgbClr val="FF0000"/>
                </a:solidFill>
                <a:latin typeface="微软雅黑"/>
                <a:ea typeface="微软雅黑"/>
                <a:cs typeface="微软雅黑"/>
              </a:rPr>
              <a:t>Bluetooth</a:t>
            </a:r>
          </a:p>
          <a:p>
            <a:pPr algn="ctr"/>
            <a:r>
              <a:rPr lang="en-US" altLang="zh-CN" sz="1400" dirty="0" err="1">
                <a:solidFill>
                  <a:srgbClr val="FF0000"/>
                </a:solidFill>
                <a:latin typeface="微软雅黑"/>
                <a:ea typeface="微软雅黑"/>
                <a:cs typeface="微软雅黑"/>
              </a:rPr>
              <a:t>ZigBee</a:t>
            </a:r>
            <a:endParaRPr lang="en-US" altLang="zh-CN" sz="1400" dirty="0">
              <a:solidFill>
                <a:srgbClr val="FF0000"/>
              </a:solidFill>
              <a:latin typeface="微软雅黑"/>
              <a:ea typeface="微软雅黑"/>
              <a:cs typeface="微软雅黑"/>
            </a:endParaRPr>
          </a:p>
        </p:txBody>
      </p:sp>
      <p:grpSp>
        <p:nvGrpSpPr>
          <p:cNvPr id="38" name="Group 32"/>
          <p:cNvGrpSpPr>
            <a:grpSpLocks/>
          </p:cNvGrpSpPr>
          <p:nvPr/>
        </p:nvGrpSpPr>
        <p:grpSpPr bwMode="auto">
          <a:xfrm>
            <a:off x="5003800" y="4076702"/>
            <a:ext cx="1798638" cy="1728789"/>
            <a:chOff x="864" y="1680"/>
            <a:chExt cx="910" cy="960"/>
          </a:xfrm>
        </p:grpSpPr>
        <p:sp>
          <p:nvSpPr>
            <p:cNvPr id="39" name="Oval 33"/>
            <p:cNvSpPr>
              <a:spLocks noChangeArrowheads="1"/>
            </p:cNvSpPr>
            <p:nvPr/>
          </p:nvSpPr>
          <p:spPr bwMode="gray">
            <a:xfrm>
              <a:off x="864" y="1680"/>
              <a:ext cx="910" cy="960"/>
            </a:xfrm>
            <a:prstGeom prst="ellipse">
              <a:avLst/>
            </a:prstGeom>
            <a:gradFill rotWithShape="1">
              <a:gsLst>
                <a:gs pos="0">
                  <a:srgbClr val="FFFFFF"/>
                </a:gs>
                <a:gs pos="50000">
                  <a:srgbClr val="FF6699"/>
                </a:gs>
                <a:gs pos="100000">
                  <a:srgbClr val="FFFFFF"/>
                </a:gs>
              </a:gsLst>
              <a:lin ang="2700000" scaled="1"/>
            </a:gradFill>
            <a:ln>
              <a:noFill/>
            </a:ln>
            <a:extLst>
              <a:ext uri="{91240B29-F687-4f45-9708-019B960494DF}">
                <a14:hiddenLine xmlns="" xmlns:a14="http://schemas.microsoft.com/office/drawing/2010/main" w="38100">
                  <a:solidFill>
                    <a:srgbClr val="000000"/>
                  </a:solidFill>
                  <a:round/>
                  <a:headEnd/>
                  <a:tailEnd/>
                </a14:hiddenLine>
              </a:ext>
            </a:extLst>
          </p:spPr>
          <p:txBody>
            <a:bodyPr wrap="none" anchor="ctr">
              <a:spAutoFit/>
            </a:bodyPr>
            <a:lstStyle/>
            <a:p>
              <a:endParaRPr lang="zh-CN" altLang="en-US"/>
            </a:p>
          </p:txBody>
        </p:sp>
        <p:sp>
          <p:nvSpPr>
            <p:cNvPr id="40" name="Oval 34"/>
            <p:cNvSpPr>
              <a:spLocks noChangeArrowheads="1"/>
            </p:cNvSpPr>
            <p:nvPr/>
          </p:nvSpPr>
          <p:spPr bwMode="gray">
            <a:xfrm>
              <a:off x="864" y="1680"/>
              <a:ext cx="910" cy="960"/>
            </a:xfrm>
            <a:prstGeom prst="ellipse">
              <a:avLst/>
            </a:prstGeom>
            <a:gradFill rotWithShape="1">
              <a:gsLst>
                <a:gs pos="0">
                  <a:srgbClr val="FF6699">
                    <a:alpha val="32001"/>
                  </a:srgbClr>
                </a:gs>
                <a:gs pos="100000">
                  <a:srgbClr val="000000">
                    <a:alpha val="89998"/>
                  </a:srgbClr>
                </a:gs>
              </a:gsLst>
              <a:lin ang="2700000" scaled="1"/>
            </a:gradFill>
            <a:ln>
              <a:noFill/>
            </a:ln>
            <a:extLst>
              <a:ext uri="{91240B29-F687-4f45-9708-019B960494DF}">
                <a14:hiddenLine xmlns="" xmlns:a14="http://schemas.microsoft.com/office/drawing/2010/main" w="38100">
                  <a:solidFill>
                    <a:srgbClr val="000000"/>
                  </a:solidFill>
                  <a:round/>
                  <a:headEnd/>
                  <a:tailEnd/>
                </a14:hiddenLine>
              </a:ext>
            </a:extLst>
          </p:spPr>
          <p:txBody>
            <a:bodyPr wrap="none" anchor="ctr">
              <a:spAutoFit/>
            </a:bodyPr>
            <a:lstStyle/>
            <a:p>
              <a:endParaRPr lang="zh-CN" altLang="en-US"/>
            </a:p>
          </p:txBody>
        </p:sp>
        <p:sp>
          <p:nvSpPr>
            <p:cNvPr id="41" name="Oval 35"/>
            <p:cNvSpPr>
              <a:spLocks noChangeArrowheads="1"/>
            </p:cNvSpPr>
            <p:nvPr/>
          </p:nvSpPr>
          <p:spPr bwMode="gray">
            <a:xfrm>
              <a:off x="923" y="1742"/>
              <a:ext cx="792" cy="836"/>
            </a:xfrm>
            <a:prstGeom prst="ellipse">
              <a:avLst/>
            </a:prstGeom>
            <a:gradFill rotWithShape="1">
              <a:gsLst>
                <a:gs pos="0">
                  <a:srgbClr val="8A3753"/>
                </a:gs>
                <a:gs pos="50000">
                  <a:srgbClr val="FF6699"/>
                </a:gs>
                <a:gs pos="100000">
                  <a:srgbClr val="8A3753"/>
                </a:gs>
              </a:gsLst>
              <a:lin ang="18900000" scaled="1"/>
            </a:gradFill>
            <a:ln>
              <a:noFill/>
            </a:ln>
            <a:extLst>
              <a:ext uri="{91240B29-F687-4f45-9708-019B960494DF}">
                <a14:hiddenLine xmlns="" xmlns:a14="http://schemas.microsoft.com/office/drawing/2010/main" w="38100">
                  <a:solidFill>
                    <a:srgbClr val="000000"/>
                  </a:solidFill>
                  <a:round/>
                  <a:headEnd/>
                  <a:tailEnd/>
                </a14:hiddenLine>
              </a:ext>
            </a:extLst>
          </p:spPr>
          <p:txBody>
            <a:bodyPr anchor="ctr">
              <a:spAutoFit/>
            </a:bodyPr>
            <a:lstStyle/>
            <a:p>
              <a:endParaRPr lang="zh-CN" altLang="en-US"/>
            </a:p>
          </p:txBody>
        </p:sp>
        <p:sp>
          <p:nvSpPr>
            <p:cNvPr id="42" name="Oval 36"/>
            <p:cNvSpPr>
              <a:spLocks noChangeArrowheads="1"/>
            </p:cNvSpPr>
            <p:nvPr/>
          </p:nvSpPr>
          <p:spPr bwMode="gray">
            <a:xfrm>
              <a:off x="912" y="1728"/>
              <a:ext cx="791" cy="836"/>
            </a:xfrm>
            <a:prstGeom prst="ellipse">
              <a:avLst/>
            </a:prstGeom>
            <a:gradFill rotWithShape="1">
              <a:gsLst>
                <a:gs pos="0">
                  <a:srgbClr val="A24161"/>
                </a:gs>
                <a:gs pos="100000">
                  <a:srgbClr val="FF6699">
                    <a:alpha val="0"/>
                  </a:srgbClr>
                </a:gs>
              </a:gsLst>
              <a:lin ang="2700000" scaled="1"/>
            </a:gradFill>
            <a:ln>
              <a:noFill/>
            </a:ln>
            <a:extLst>
              <a:ext uri="{91240B29-F687-4f45-9708-019B960494DF}">
                <a14:hiddenLine xmlns="" xmlns:a14="http://schemas.microsoft.com/office/drawing/2010/main" w="38100">
                  <a:solidFill>
                    <a:srgbClr val="000000"/>
                  </a:solidFill>
                  <a:round/>
                  <a:headEnd/>
                  <a:tailEnd/>
                </a14:hiddenLine>
              </a:ext>
            </a:extLst>
          </p:spPr>
          <p:txBody>
            <a:bodyPr anchor="ctr">
              <a:spAutoFit/>
            </a:bodyPr>
            <a:lstStyle/>
            <a:p>
              <a:endParaRPr lang="zh-CN" altLang="en-US"/>
            </a:p>
          </p:txBody>
        </p:sp>
        <p:sp>
          <p:nvSpPr>
            <p:cNvPr id="43" name="Oval 37"/>
            <p:cNvSpPr>
              <a:spLocks noChangeArrowheads="1"/>
            </p:cNvSpPr>
            <p:nvPr/>
          </p:nvSpPr>
          <p:spPr bwMode="gray">
            <a:xfrm>
              <a:off x="966" y="1785"/>
              <a:ext cx="712" cy="750"/>
            </a:xfrm>
            <a:prstGeom prst="ellipse">
              <a:avLst/>
            </a:prstGeom>
            <a:solidFill>
              <a:srgbClr val="333333"/>
            </a:solidFill>
            <a:ln>
              <a:noFill/>
            </a:ln>
            <a:extLst>
              <a:ext uri="{91240B29-F687-4f45-9708-019B960494DF}">
                <a14:hiddenLine xmlns="" xmlns:a14="http://schemas.microsoft.com/office/drawing/2010/main" w="38100">
                  <a:solidFill>
                    <a:srgbClr val="000000"/>
                  </a:solidFill>
                  <a:round/>
                  <a:headEnd/>
                  <a:tailEnd/>
                </a14:hiddenLine>
              </a:ext>
            </a:extLst>
          </p:spPr>
          <p:txBody>
            <a:bodyPr anchor="ctr">
              <a:spAutoFit/>
            </a:bodyPr>
            <a:lstStyle/>
            <a:p>
              <a:endParaRPr lang="zh-CN" altLang="en-US"/>
            </a:p>
          </p:txBody>
        </p:sp>
        <p:sp>
          <p:nvSpPr>
            <p:cNvPr id="44" name="Oval 38"/>
            <p:cNvSpPr>
              <a:spLocks noChangeArrowheads="1"/>
            </p:cNvSpPr>
            <p:nvPr/>
          </p:nvSpPr>
          <p:spPr bwMode="gray">
            <a:xfrm>
              <a:off x="960" y="1776"/>
              <a:ext cx="689" cy="727"/>
            </a:xfrm>
            <a:prstGeom prst="ellipse">
              <a:avLst/>
            </a:prstGeom>
            <a:gradFill rotWithShape="1">
              <a:gsLst>
                <a:gs pos="0">
                  <a:srgbClr val="595959"/>
                </a:gs>
                <a:gs pos="100000">
                  <a:srgbClr val="C0C0C0"/>
                </a:gs>
              </a:gsLst>
              <a:lin ang="5400000" scaled="1"/>
            </a:gradFill>
            <a:ln>
              <a:noFill/>
            </a:ln>
            <a:extLst>
              <a:ext uri="{91240B29-F687-4f45-9708-019B960494DF}">
                <a14:hiddenLine xmlns="" xmlns:a14="http://schemas.microsoft.com/office/drawing/2010/main" w="9525">
                  <a:solidFill>
                    <a:srgbClr val="000000"/>
                  </a:solidFill>
                  <a:round/>
                  <a:headEnd/>
                  <a:tailEnd/>
                </a14:hiddenLine>
              </a:ext>
            </a:extLst>
          </p:spPr>
          <p:txBody>
            <a:bodyPr vert="eaVert" wrap="none" anchor="ctr"/>
            <a:lstStyle/>
            <a:p>
              <a:endParaRPr lang="zh-CN" altLang="en-US"/>
            </a:p>
          </p:txBody>
        </p:sp>
        <p:sp>
          <p:nvSpPr>
            <p:cNvPr id="45" name="Oval 39"/>
            <p:cNvSpPr>
              <a:spLocks noChangeArrowheads="1"/>
            </p:cNvSpPr>
            <p:nvPr/>
          </p:nvSpPr>
          <p:spPr bwMode="gray">
            <a:xfrm>
              <a:off x="986" y="1801"/>
              <a:ext cx="673" cy="709"/>
            </a:xfrm>
            <a:prstGeom prst="ellipse">
              <a:avLst/>
            </a:prstGeom>
            <a:gradFill rotWithShape="1">
              <a:gsLst>
                <a:gs pos="0">
                  <a:srgbClr val="C0C0C0">
                    <a:alpha val="0"/>
                  </a:srgbClr>
                </a:gs>
                <a:gs pos="100000">
                  <a:srgbClr val="E9E9E9"/>
                </a:gs>
              </a:gsLst>
              <a:lin ang="5400000" scaled="1"/>
            </a:gradFill>
            <a:ln>
              <a:noFill/>
            </a:ln>
            <a:extLst>
              <a:ext uri="{91240B29-F687-4f45-9708-019B960494DF}">
                <a14:hiddenLine xmlns="" xmlns:a14="http://schemas.microsoft.com/office/drawing/2010/main" w="9525">
                  <a:solidFill>
                    <a:srgbClr val="000000"/>
                  </a:solidFill>
                  <a:round/>
                  <a:headEnd/>
                  <a:tailEnd/>
                </a14:hiddenLine>
              </a:ext>
            </a:extLst>
          </p:spPr>
          <p:txBody>
            <a:bodyPr vert="eaVert" wrap="none" anchor="ctr"/>
            <a:lstStyle/>
            <a:p>
              <a:endParaRPr lang="zh-CN" altLang="en-US"/>
            </a:p>
          </p:txBody>
        </p:sp>
        <p:sp>
          <p:nvSpPr>
            <p:cNvPr id="46" name="Oval 40"/>
            <p:cNvSpPr>
              <a:spLocks noChangeArrowheads="1"/>
            </p:cNvSpPr>
            <p:nvPr/>
          </p:nvSpPr>
          <p:spPr bwMode="gray">
            <a:xfrm>
              <a:off x="994" y="1808"/>
              <a:ext cx="640" cy="663"/>
            </a:xfrm>
            <a:prstGeom prst="ellipse">
              <a:avLst/>
            </a:prstGeom>
            <a:gradFill rotWithShape="1">
              <a:gsLst>
                <a:gs pos="0">
                  <a:srgbClr val="989898"/>
                </a:gs>
                <a:gs pos="100000">
                  <a:srgbClr val="C0C0C0">
                    <a:alpha val="48000"/>
                  </a:srgbClr>
                </a:gs>
              </a:gsLst>
              <a:lin ang="5400000" scaled="1"/>
            </a:gradFill>
            <a:ln>
              <a:noFill/>
            </a:ln>
            <a:extLst>
              <a:ext uri="{91240B29-F687-4f45-9708-019B960494DF}">
                <a14:hiddenLine xmlns="" xmlns:a14="http://schemas.microsoft.com/office/drawing/2010/main" w="9525">
                  <a:solidFill>
                    <a:srgbClr val="000000"/>
                  </a:solidFill>
                  <a:round/>
                  <a:headEnd/>
                  <a:tailEnd/>
                </a14:hiddenLine>
              </a:ext>
            </a:extLst>
          </p:spPr>
          <p:txBody>
            <a:bodyPr vert="eaVert" wrap="none" anchor="ctr"/>
            <a:lstStyle/>
            <a:p>
              <a:endParaRPr lang="zh-CN" altLang="en-US"/>
            </a:p>
          </p:txBody>
        </p:sp>
        <p:sp>
          <p:nvSpPr>
            <p:cNvPr id="47" name="Oval 41"/>
            <p:cNvSpPr>
              <a:spLocks noChangeArrowheads="1"/>
            </p:cNvSpPr>
            <p:nvPr/>
          </p:nvSpPr>
          <p:spPr bwMode="gray">
            <a:xfrm>
              <a:off x="1031" y="1827"/>
              <a:ext cx="569" cy="538"/>
            </a:xfrm>
            <a:prstGeom prst="ellipse">
              <a:avLst/>
            </a:prstGeom>
            <a:gradFill rotWithShape="1">
              <a:gsLst>
                <a:gs pos="0">
                  <a:srgbClr val="FFFFFF"/>
                </a:gs>
                <a:gs pos="100000">
                  <a:srgbClr val="C0C0C0">
                    <a:alpha val="37999"/>
                  </a:srgbClr>
                </a:gs>
              </a:gsLst>
              <a:lin ang="5400000" scaled="1"/>
            </a:gradFill>
            <a:ln>
              <a:noFill/>
            </a:ln>
            <a:extLst>
              <a:ext uri="{91240B29-F687-4f45-9708-019B960494DF}">
                <a14:hiddenLine xmlns="" xmlns:a14="http://schemas.microsoft.com/office/drawing/2010/main" w="9525">
                  <a:solidFill>
                    <a:srgbClr val="000000"/>
                  </a:solidFill>
                  <a:round/>
                  <a:headEnd/>
                  <a:tailEnd/>
                </a14:hiddenLine>
              </a:ext>
            </a:extLst>
          </p:spPr>
          <p:txBody>
            <a:bodyPr vert="eaVert" wrap="none" anchor="ctr"/>
            <a:lstStyle/>
            <a:p>
              <a:endParaRPr lang="zh-CN" altLang="en-US"/>
            </a:p>
          </p:txBody>
        </p:sp>
        <p:sp>
          <p:nvSpPr>
            <p:cNvPr id="48" name="Text Box 42"/>
            <p:cNvSpPr txBox="1">
              <a:spLocks noChangeArrowheads="1"/>
            </p:cNvSpPr>
            <p:nvPr/>
          </p:nvSpPr>
          <p:spPr bwMode="gray">
            <a:xfrm>
              <a:off x="1018" y="1851"/>
              <a:ext cx="612" cy="6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algn="ctr"/>
              <a:r>
                <a:rPr lang="zh-CN" altLang="en-US" sz="2000" dirty="0">
                  <a:solidFill>
                    <a:srgbClr val="000000"/>
                  </a:solidFill>
                  <a:latin typeface="微软雅黑"/>
                  <a:ea typeface="微软雅黑"/>
                  <a:cs typeface="微软雅黑"/>
                </a:rPr>
                <a:t>新兴无线</a:t>
              </a:r>
              <a:endParaRPr lang="en-US" altLang="zh-CN" sz="2000" dirty="0">
                <a:solidFill>
                  <a:srgbClr val="000000"/>
                </a:solidFill>
                <a:latin typeface="微软雅黑"/>
                <a:ea typeface="微软雅黑"/>
                <a:cs typeface="微软雅黑"/>
              </a:endParaRPr>
            </a:p>
            <a:p>
              <a:pPr algn="ctr"/>
              <a:r>
                <a:rPr lang="zh-CN" altLang="en-US" sz="2000" dirty="0">
                  <a:solidFill>
                    <a:srgbClr val="000000"/>
                  </a:solidFill>
                  <a:latin typeface="微软雅黑"/>
                  <a:ea typeface="微软雅黑"/>
                  <a:cs typeface="微软雅黑"/>
                </a:rPr>
                <a:t>接入技术</a:t>
              </a:r>
            </a:p>
            <a:p>
              <a:pPr algn="ctr"/>
              <a:r>
                <a:rPr lang="zh-CN" altLang="en-US" sz="1400" dirty="0">
                  <a:solidFill>
                    <a:srgbClr val="FF0000"/>
                  </a:solidFill>
                  <a:latin typeface="微软雅黑"/>
                  <a:ea typeface="微软雅黑"/>
                  <a:cs typeface="微软雅黑"/>
                </a:rPr>
                <a:t>可见光通信</a:t>
              </a:r>
              <a:endParaRPr lang="en-US" altLang="zh-CN" sz="1400" dirty="0">
                <a:solidFill>
                  <a:srgbClr val="FF0000"/>
                </a:solidFill>
                <a:latin typeface="微软雅黑"/>
                <a:ea typeface="微软雅黑"/>
                <a:cs typeface="微软雅黑"/>
              </a:endParaRPr>
            </a:p>
            <a:p>
              <a:pPr algn="ctr"/>
              <a:r>
                <a:rPr lang="en-US" altLang="zh-CN" sz="1400" dirty="0">
                  <a:solidFill>
                    <a:srgbClr val="FF0000"/>
                  </a:solidFill>
                  <a:latin typeface="微软雅黑"/>
                  <a:ea typeface="微软雅黑"/>
                  <a:cs typeface="微软雅黑"/>
                </a:rPr>
                <a:t>NB-</a:t>
              </a:r>
              <a:r>
                <a:rPr lang="en-US" altLang="zh-CN" sz="1400" dirty="0" err="1">
                  <a:solidFill>
                    <a:srgbClr val="FF0000"/>
                  </a:solidFill>
                  <a:latin typeface="微软雅黑"/>
                  <a:ea typeface="微软雅黑"/>
                  <a:cs typeface="微软雅黑"/>
                </a:rPr>
                <a:t>IoT</a:t>
              </a:r>
              <a:r>
                <a:rPr lang="zh-CN" altLang="en-US" sz="1400" dirty="0">
                  <a:solidFill>
                    <a:srgbClr val="FF0000"/>
                  </a:solidFill>
                  <a:latin typeface="微软雅黑"/>
                  <a:ea typeface="微软雅黑"/>
                  <a:cs typeface="微软雅黑"/>
                </a:rPr>
                <a:t>等</a:t>
              </a:r>
              <a:endParaRPr lang="en-US" altLang="zh-CN" sz="1400" dirty="0">
                <a:solidFill>
                  <a:srgbClr val="FF0000"/>
                </a:solidFill>
                <a:latin typeface="微软雅黑"/>
                <a:ea typeface="微软雅黑"/>
                <a:cs typeface="微软雅黑"/>
              </a:endParaRPr>
            </a:p>
          </p:txBody>
        </p:sp>
      </p:grpSp>
      <p:grpSp>
        <p:nvGrpSpPr>
          <p:cNvPr id="49" name="组合 253"/>
          <p:cNvGrpSpPr>
            <a:grpSpLocks/>
          </p:cNvGrpSpPr>
          <p:nvPr/>
        </p:nvGrpSpPr>
        <p:grpSpPr bwMode="auto">
          <a:xfrm>
            <a:off x="1187448" y="1989138"/>
            <a:ext cx="1871661" cy="1800225"/>
            <a:chOff x="1259631" y="2666256"/>
            <a:chExt cx="1446212" cy="1524000"/>
          </a:xfrm>
        </p:grpSpPr>
        <p:grpSp>
          <p:nvGrpSpPr>
            <p:cNvPr id="50" name="Group 43"/>
            <p:cNvGrpSpPr>
              <a:grpSpLocks/>
            </p:cNvGrpSpPr>
            <p:nvPr/>
          </p:nvGrpSpPr>
          <p:grpSpPr bwMode="auto">
            <a:xfrm>
              <a:off x="1259631" y="2666256"/>
              <a:ext cx="1446212" cy="1524000"/>
              <a:chOff x="884" y="2523"/>
              <a:chExt cx="862" cy="862"/>
            </a:xfrm>
          </p:grpSpPr>
          <p:sp>
            <p:nvSpPr>
              <p:cNvPr id="52" name="Oval 44"/>
              <p:cNvSpPr>
                <a:spLocks noChangeArrowheads="1"/>
              </p:cNvSpPr>
              <p:nvPr/>
            </p:nvSpPr>
            <p:spPr bwMode="gray">
              <a:xfrm>
                <a:off x="884" y="2523"/>
                <a:ext cx="862" cy="862"/>
              </a:xfrm>
              <a:prstGeom prst="ellipse">
                <a:avLst/>
              </a:prstGeom>
              <a:gradFill rotWithShape="1">
                <a:gsLst>
                  <a:gs pos="0">
                    <a:srgbClr val="FFFFFF"/>
                  </a:gs>
                  <a:gs pos="50000">
                    <a:srgbClr val="00CC66"/>
                  </a:gs>
                  <a:gs pos="100000">
                    <a:srgbClr val="FFFFFF"/>
                  </a:gs>
                </a:gsLst>
                <a:lin ang="2700000" scaled="1"/>
              </a:gradFill>
              <a:ln>
                <a:noFill/>
              </a:ln>
              <a:extLst>
                <a:ext uri="{91240B29-F687-4f45-9708-019B960494DF}">
                  <a14:hiddenLine xmlns="" xmlns:a14="http://schemas.microsoft.com/office/drawing/2010/main" w="38100">
                    <a:solidFill>
                      <a:srgbClr val="000000"/>
                    </a:solidFill>
                    <a:round/>
                    <a:headEnd/>
                    <a:tailEnd/>
                  </a14:hiddenLine>
                </a:ext>
              </a:extLst>
            </p:spPr>
            <p:txBody>
              <a:bodyPr wrap="none" anchor="ctr">
                <a:spAutoFit/>
              </a:bodyPr>
              <a:lstStyle/>
              <a:p>
                <a:endParaRPr lang="zh-CN" altLang="en-US"/>
              </a:p>
            </p:txBody>
          </p:sp>
          <p:sp>
            <p:nvSpPr>
              <p:cNvPr id="53" name="Oval 45"/>
              <p:cNvSpPr>
                <a:spLocks noChangeArrowheads="1"/>
              </p:cNvSpPr>
              <p:nvPr/>
            </p:nvSpPr>
            <p:spPr bwMode="gray">
              <a:xfrm>
                <a:off x="884" y="2523"/>
                <a:ext cx="862" cy="862"/>
              </a:xfrm>
              <a:prstGeom prst="ellipse">
                <a:avLst/>
              </a:prstGeom>
              <a:gradFill rotWithShape="1">
                <a:gsLst>
                  <a:gs pos="0">
                    <a:srgbClr val="00CC66">
                      <a:alpha val="32001"/>
                    </a:srgbClr>
                  </a:gs>
                  <a:gs pos="100000">
                    <a:srgbClr val="000000">
                      <a:alpha val="89998"/>
                    </a:srgbClr>
                  </a:gs>
                </a:gsLst>
                <a:lin ang="2700000" scaled="1"/>
              </a:gradFill>
              <a:ln>
                <a:noFill/>
              </a:ln>
              <a:extLst>
                <a:ext uri="{91240B29-F687-4f45-9708-019B960494DF}">
                  <a14:hiddenLine xmlns="" xmlns:a14="http://schemas.microsoft.com/office/drawing/2010/main" w="38100">
                    <a:solidFill>
                      <a:srgbClr val="000000"/>
                    </a:solidFill>
                    <a:round/>
                    <a:headEnd/>
                    <a:tailEnd/>
                  </a14:hiddenLine>
                </a:ext>
              </a:extLst>
            </p:spPr>
            <p:txBody>
              <a:bodyPr wrap="none" anchor="ctr">
                <a:spAutoFit/>
              </a:bodyPr>
              <a:lstStyle/>
              <a:p>
                <a:endParaRPr lang="zh-CN" altLang="en-US"/>
              </a:p>
            </p:txBody>
          </p:sp>
          <p:sp>
            <p:nvSpPr>
              <p:cNvPr id="54" name="Oval 46"/>
              <p:cNvSpPr>
                <a:spLocks noChangeArrowheads="1"/>
              </p:cNvSpPr>
              <p:nvPr/>
            </p:nvSpPr>
            <p:spPr bwMode="gray">
              <a:xfrm>
                <a:off x="940" y="2579"/>
                <a:ext cx="750" cy="750"/>
              </a:xfrm>
              <a:prstGeom prst="ellipse">
                <a:avLst/>
              </a:prstGeom>
              <a:gradFill rotWithShape="1">
                <a:gsLst>
                  <a:gs pos="0">
                    <a:srgbClr val="006E37"/>
                  </a:gs>
                  <a:gs pos="50000">
                    <a:srgbClr val="00CC66"/>
                  </a:gs>
                  <a:gs pos="100000">
                    <a:srgbClr val="006E37"/>
                  </a:gs>
                </a:gsLst>
                <a:lin ang="18900000" scaled="1"/>
              </a:gradFill>
              <a:ln>
                <a:noFill/>
              </a:ln>
              <a:extLst>
                <a:ext uri="{91240B29-F687-4f45-9708-019B960494DF}">
                  <a14:hiddenLine xmlns="" xmlns:a14="http://schemas.microsoft.com/office/drawing/2010/main" w="38100">
                    <a:solidFill>
                      <a:srgbClr val="000000"/>
                    </a:solidFill>
                    <a:round/>
                    <a:headEnd/>
                    <a:tailEnd/>
                  </a14:hiddenLine>
                </a:ext>
              </a:extLst>
            </p:spPr>
            <p:txBody>
              <a:bodyPr anchor="ctr">
                <a:spAutoFit/>
              </a:bodyPr>
              <a:lstStyle/>
              <a:p>
                <a:endParaRPr lang="zh-CN" altLang="en-US"/>
              </a:p>
            </p:txBody>
          </p:sp>
          <p:sp>
            <p:nvSpPr>
              <p:cNvPr id="55" name="Oval 47"/>
              <p:cNvSpPr>
                <a:spLocks noChangeArrowheads="1"/>
              </p:cNvSpPr>
              <p:nvPr/>
            </p:nvSpPr>
            <p:spPr bwMode="gray">
              <a:xfrm>
                <a:off x="941" y="2579"/>
                <a:ext cx="749" cy="750"/>
              </a:xfrm>
              <a:prstGeom prst="ellipse">
                <a:avLst/>
              </a:prstGeom>
              <a:gradFill rotWithShape="1">
                <a:gsLst>
                  <a:gs pos="0">
                    <a:srgbClr val="008241"/>
                  </a:gs>
                  <a:gs pos="100000">
                    <a:srgbClr val="00CC66">
                      <a:alpha val="0"/>
                    </a:srgbClr>
                  </a:gs>
                </a:gsLst>
                <a:lin ang="2700000" scaled="1"/>
              </a:gradFill>
              <a:ln>
                <a:noFill/>
              </a:ln>
              <a:extLst>
                <a:ext uri="{91240B29-F687-4f45-9708-019B960494DF}">
                  <a14:hiddenLine xmlns="" xmlns:a14="http://schemas.microsoft.com/office/drawing/2010/main" w="38100">
                    <a:solidFill>
                      <a:srgbClr val="000000"/>
                    </a:solidFill>
                    <a:round/>
                    <a:headEnd/>
                    <a:tailEnd/>
                  </a14:hiddenLine>
                </a:ext>
              </a:extLst>
            </p:spPr>
            <p:txBody>
              <a:bodyPr anchor="ctr">
                <a:spAutoFit/>
              </a:bodyPr>
              <a:lstStyle/>
              <a:p>
                <a:endParaRPr lang="zh-CN" altLang="en-US"/>
              </a:p>
            </p:txBody>
          </p:sp>
          <p:sp>
            <p:nvSpPr>
              <p:cNvPr id="56" name="Oval 48"/>
              <p:cNvSpPr>
                <a:spLocks noChangeArrowheads="1"/>
              </p:cNvSpPr>
              <p:nvPr/>
            </p:nvSpPr>
            <p:spPr bwMode="gray">
              <a:xfrm>
                <a:off x="981" y="2617"/>
                <a:ext cx="674" cy="674"/>
              </a:xfrm>
              <a:prstGeom prst="ellipse">
                <a:avLst/>
              </a:prstGeom>
              <a:solidFill>
                <a:srgbClr val="333333"/>
              </a:solidFill>
              <a:ln>
                <a:noFill/>
              </a:ln>
              <a:extLst>
                <a:ext uri="{91240B29-F687-4f45-9708-019B960494DF}">
                  <a14:hiddenLine xmlns="" xmlns:a14="http://schemas.microsoft.com/office/drawing/2010/main" w="38100">
                    <a:solidFill>
                      <a:srgbClr val="000000"/>
                    </a:solidFill>
                    <a:round/>
                    <a:headEnd/>
                    <a:tailEnd/>
                  </a14:hiddenLine>
                </a:ext>
              </a:extLst>
            </p:spPr>
            <p:txBody>
              <a:bodyPr anchor="ctr">
                <a:spAutoFit/>
              </a:bodyPr>
              <a:lstStyle/>
              <a:p>
                <a:endParaRPr lang="zh-CN" altLang="en-US"/>
              </a:p>
            </p:txBody>
          </p:sp>
          <p:sp>
            <p:nvSpPr>
              <p:cNvPr id="57" name="Oval 49"/>
              <p:cNvSpPr>
                <a:spLocks noChangeArrowheads="1"/>
              </p:cNvSpPr>
              <p:nvPr/>
            </p:nvSpPr>
            <p:spPr bwMode="gray">
              <a:xfrm>
                <a:off x="992" y="2628"/>
                <a:ext cx="653" cy="653"/>
              </a:xfrm>
              <a:prstGeom prst="ellipse">
                <a:avLst/>
              </a:prstGeom>
              <a:gradFill rotWithShape="1">
                <a:gsLst>
                  <a:gs pos="0">
                    <a:srgbClr val="595959"/>
                  </a:gs>
                  <a:gs pos="100000">
                    <a:srgbClr val="C0C0C0"/>
                  </a:gs>
                </a:gsLst>
                <a:lin ang="5400000" scaled="1"/>
              </a:gradFill>
              <a:ln>
                <a:noFill/>
              </a:ln>
              <a:extLst>
                <a:ext uri="{91240B29-F687-4f45-9708-019B960494DF}">
                  <a14:hiddenLine xmlns="" xmlns:a14="http://schemas.microsoft.com/office/drawing/2010/main" w="9525">
                    <a:solidFill>
                      <a:srgbClr val="000000"/>
                    </a:solidFill>
                    <a:round/>
                    <a:headEnd/>
                    <a:tailEnd/>
                  </a14:hiddenLine>
                </a:ext>
              </a:extLst>
            </p:spPr>
            <p:txBody>
              <a:bodyPr vert="eaVert" wrap="none" anchor="ctr"/>
              <a:lstStyle/>
              <a:p>
                <a:endParaRPr lang="zh-CN" altLang="en-US"/>
              </a:p>
            </p:txBody>
          </p:sp>
          <p:sp>
            <p:nvSpPr>
              <p:cNvPr id="58" name="Oval 50"/>
              <p:cNvSpPr>
                <a:spLocks noChangeArrowheads="1"/>
              </p:cNvSpPr>
              <p:nvPr/>
            </p:nvSpPr>
            <p:spPr bwMode="gray">
              <a:xfrm>
                <a:off x="1000" y="2632"/>
                <a:ext cx="637" cy="636"/>
              </a:xfrm>
              <a:prstGeom prst="ellipse">
                <a:avLst/>
              </a:prstGeom>
              <a:gradFill rotWithShape="1">
                <a:gsLst>
                  <a:gs pos="0">
                    <a:srgbClr val="C0C0C0">
                      <a:alpha val="0"/>
                    </a:srgbClr>
                  </a:gs>
                  <a:gs pos="100000">
                    <a:srgbClr val="E9E9E9"/>
                  </a:gs>
                </a:gsLst>
                <a:lin ang="5400000" scaled="1"/>
              </a:gradFill>
              <a:ln>
                <a:noFill/>
              </a:ln>
              <a:extLst>
                <a:ext uri="{91240B29-F687-4f45-9708-019B960494DF}">
                  <a14:hiddenLine xmlns="" xmlns:a14="http://schemas.microsoft.com/office/drawing/2010/main" w="9525">
                    <a:solidFill>
                      <a:srgbClr val="000000"/>
                    </a:solidFill>
                    <a:round/>
                    <a:headEnd/>
                    <a:tailEnd/>
                  </a14:hiddenLine>
                </a:ext>
              </a:extLst>
            </p:spPr>
            <p:txBody>
              <a:bodyPr vert="eaVert" wrap="none" anchor="ctr"/>
              <a:lstStyle/>
              <a:p>
                <a:endParaRPr lang="zh-CN" altLang="en-US"/>
              </a:p>
            </p:txBody>
          </p:sp>
          <p:sp>
            <p:nvSpPr>
              <p:cNvPr id="59" name="Oval 51"/>
              <p:cNvSpPr>
                <a:spLocks noChangeArrowheads="1"/>
              </p:cNvSpPr>
              <p:nvPr/>
            </p:nvSpPr>
            <p:spPr bwMode="gray">
              <a:xfrm>
                <a:off x="1007" y="2638"/>
                <a:ext cx="606" cy="595"/>
              </a:xfrm>
              <a:prstGeom prst="ellipse">
                <a:avLst/>
              </a:prstGeom>
              <a:gradFill rotWithShape="1">
                <a:gsLst>
                  <a:gs pos="0">
                    <a:srgbClr val="989898"/>
                  </a:gs>
                  <a:gs pos="100000">
                    <a:srgbClr val="C0C0C0">
                      <a:alpha val="48000"/>
                    </a:srgbClr>
                  </a:gs>
                </a:gsLst>
                <a:lin ang="5400000" scaled="1"/>
              </a:gradFill>
              <a:ln>
                <a:noFill/>
              </a:ln>
              <a:extLst>
                <a:ext uri="{91240B29-F687-4f45-9708-019B960494DF}">
                  <a14:hiddenLine xmlns="" xmlns:a14="http://schemas.microsoft.com/office/drawing/2010/main" w="9525">
                    <a:solidFill>
                      <a:srgbClr val="000000"/>
                    </a:solidFill>
                    <a:round/>
                    <a:headEnd/>
                    <a:tailEnd/>
                  </a14:hiddenLine>
                </a:ext>
              </a:extLst>
            </p:spPr>
            <p:txBody>
              <a:bodyPr vert="eaVert" wrap="none" anchor="ctr"/>
              <a:lstStyle/>
              <a:p>
                <a:endParaRPr lang="zh-CN" altLang="en-US"/>
              </a:p>
            </p:txBody>
          </p:sp>
          <p:sp>
            <p:nvSpPr>
              <p:cNvPr id="60" name="Oval 52"/>
              <p:cNvSpPr>
                <a:spLocks noChangeArrowheads="1"/>
              </p:cNvSpPr>
              <p:nvPr/>
            </p:nvSpPr>
            <p:spPr bwMode="gray">
              <a:xfrm>
                <a:off x="1042" y="2655"/>
                <a:ext cx="539" cy="483"/>
              </a:xfrm>
              <a:prstGeom prst="ellipse">
                <a:avLst/>
              </a:prstGeom>
              <a:gradFill rotWithShape="1">
                <a:gsLst>
                  <a:gs pos="0">
                    <a:srgbClr val="FFFFFF"/>
                  </a:gs>
                  <a:gs pos="100000">
                    <a:srgbClr val="C0C0C0">
                      <a:alpha val="37999"/>
                    </a:srgbClr>
                  </a:gs>
                </a:gsLst>
                <a:lin ang="5400000" scaled="1"/>
              </a:gradFill>
              <a:ln>
                <a:noFill/>
              </a:ln>
              <a:extLst>
                <a:ext uri="{91240B29-F687-4f45-9708-019B960494DF}">
                  <a14:hiddenLine xmlns="" xmlns:a14="http://schemas.microsoft.com/office/drawing/2010/main" w="9525">
                    <a:solidFill>
                      <a:srgbClr val="000000"/>
                    </a:solidFill>
                    <a:round/>
                    <a:headEnd/>
                    <a:tailEnd/>
                  </a14:hiddenLine>
                </a:ext>
              </a:extLst>
            </p:spPr>
            <p:txBody>
              <a:bodyPr vert="eaVert" wrap="none" anchor="ctr"/>
              <a:lstStyle/>
              <a:p>
                <a:endParaRPr lang="zh-CN" altLang="en-US"/>
              </a:p>
            </p:txBody>
          </p:sp>
        </p:grpSp>
        <p:sp>
          <p:nvSpPr>
            <p:cNvPr id="51" name="Text Box 53"/>
            <p:cNvSpPr txBox="1">
              <a:spLocks noChangeArrowheads="1"/>
            </p:cNvSpPr>
            <p:nvPr/>
          </p:nvSpPr>
          <p:spPr bwMode="gray">
            <a:xfrm>
              <a:off x="1427056" y="3259981"/>
              <a:ext cx="1133588" cy="52110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algn="ctr"/>
              <a:r>
                <a:rPr lang="zh-CN" altLang="en-US" sz="2000" dirty="0">
                  <a:solidFill>
                    <a:srgbClr val="000000"/>
                  </a:solidFill>
                  <a:latin typeface="微软雅黑"/>
                  <a:ea typeface="微软雅黑"/>
                  <a:cs typeface="微软雅黑"/>
                </a:rPr>
                <a:t>移动互联网</a:t>
              </a:r>
              <a:endParaRPr lang="en-US" altLang="zh-CN" sz="2000" dirty="0">
                <a:solidFill>
                  <a:srgbClr val="000000"/>
                </a:solidFill>
                <a:latin typeface="微软雅黑"/>
                <a:ea typeface="微软雅黑"/>
                <a:cs typeface="微软雅黑"/>
              </a:endParaRPr>
            </a:p>
            <a:p>
              <a:pPr algn="ctr"/>
              <a:r>
                <a:rPr lang="en-US" altLang="zh-CN" sz="1400" dirty="0">
                  <a:solidFill>
                    <a:srgbClr val="FF0000"/>
                  </a:solidFill>
                  <a:latin typeface="微软雅黑"/>
                  <a:ea typeface="微软雅黑"/>
                  <a:cs typeface="微软雅黑"/>
                </a:rPr>
                <a:t>3G/4G</a:t>
              </a:r>
            </a:p>
          </p:txBody>
        </p:sp>
      </p:grpSp>
      <p:grpSp>
        <p:nvGrpSpPr>
          <p:cNvPr id="61" name="Group 54"/>
          <p:cNvGrpSpPr>
            <a:grpSpLocks/>
          </p:cNvGrpSpPr>
          <p:nvPr/>
        </p:nvGrpSpPr>
        <p:grpSpPr bwMode="auto">
          <a:xfrm>
            <a:off x="2484438" y="4149725"/>
            <a:ext cx="1727200" cy="1800225"/>
            <a:chOff x="1685" y="3125"/>
            <a:chExt cx="907" cy="907"/>
          </a:xfrm>
        </p:grpSpPr>
        <p:grpSp>
          <p:nvGrpSpPr>
            <p:cNvPr id="62" name="Group 55"/>
            <p:cNvGrpSpPr>
              <a:grpSpLocks/>
            </p:cNvGrpSpPr>
            <p:nvPr/>
          </p:nvGrpSpPr>
          <p:grpSpPr bwMode="auto">
            <a:xfrm>
              <a:off x="1685" y="3125"/>
              <a:ext cx="907" cy="907"/>
              <a:chOff x="2832" y="1728"/>
              <a:chExt cx="907" cy="907"/>
            </a:xfrm>
          </p:grpSpPr>
          <p:sp>
            <p:nvSpPr>
              <p:cNvPr id="64" name="Oval 56"/>
              <p:cNvSpPr>
                <a:spLocks noChangeArrowheads="1"/>
              </p:cNvSpPr>
              <p:nvPr/>
            </p:nvSpPr>
            <p:spPr bwMode="gray">
              <a:xfrm>
                <a:off x="2832" y="1728"/>
                <a:ext cx="907" cy="907"/>
              </a:xfrm>
              <a:prstGeom prst="ellipse">
                <a:avLst/>
              </a:prstGeom>
              <a:gradFill rotWithShape="1">
                <a:gsLst>
                  <a:gs pos="0">
                    <a:srgbClr val="FFFFFF"/>
                  </a:gs>
                  <a:gs pos="50000">
                    <a:srgbClr val="3965E1"/>
                  </a:gs>
                  <a:gs pos="100000">
                    <a:srgbClr val="FFFFFF"/>
                  </a:gs>
                </a:gsLst>
                <a:lin ang="2700000" scaled="1"/>
              </a:gradFill>
              <a:ln>
                <a:noFill/>
              </a:ln>
              <a:extLst>
                <a:ext uri="{91240B29-F687-4f45-9708-019B960494DF}">
                  <a14:hiddenLine xmlns="" xmlns:a14="http://schemas.microsoft.com/office/drawing/2010/main" w="38100">
                    <a:solidFill>
                      <a:srgbClr val="000000"/>
                    </a:solidFill>
                    <a:round/>
                    <a:headEnd/>
                    <a:tailEnd/>
                  </a14:hiddenLine>
                </a:ext>
              </a:extLst>
            </p:spPr>
            <p:txBody>
              <a:bodyPr wrap="none" anchor="ctr">
                <a:spAutoFit/>
              </a:bodyPr>
              <a:lstStyle/>
              <a:p>
                <a:endParaRPr lang="zh-CN" altLang="en-US"/>
              </a:p>
            </p:txBody>
          </p:sp>
          <p:sp>
            <p:nvSpPr>
              <p:cNvPr id="65" name="Oval 57"/>
              <p:cNvSpPr>
                <a:spLocks noChangeArrowheads="1"/>
              </p:cNvSpPr>
              <p:nvPr/>
            </p:nvSpPr>
            <p:spPr bwMode="gray">
              <a:xfrm>
                <a:off x="2832" y="1728"/>
                <a:ext cx="907" cy="907"/>
              </a:xfrm>
              <a:prstGeom prst="ellipse">
                <a:avLst/>
              </a:prstGeom>
              <a:gradFill rotWithShape="1">
                <a:gsLst>
                  <a:gs pos="0">
                    <a:srgbClr val="3965E1">
                      <a:alpha val="32001"/>
                    </a:srgbClr>
                  </a:gs>
                  <a:gs pos="100000">
                    <a:srgbClr val="000000">
                      <a:alpha val="89998"/>
                    </a:srgbClr>
                  </a:gs>
                </a:gsLst>
                <a:lin ang="2700000" scaled="1"/>
              </a:gradFill>
              <a:ln>
                <a:noFill/>
              </a:ln>
              <a:extLst>
                <a:ext uri="{91240B29-F687-4f45-9708-019B960494DF}">
                  <a14:hiddenLine xmlns="" xmlns:a14="http://schemas.microsoft.com/office/drawing/2010/main" w="38100">
                    <a:solidFill>
                      <a:srgbClr val="000000"/>
                    </a:solidFill>
                    <a:round/>
                    <a:headEnd/>
                    <a:tailEnd/>
                  </a14:hiddenLine>
                </a:ext>
              </a:extLst>
            </p:spPr>
            <p:txBody>
              <a:bodyPr wrap="none" anchor="ctr">
                <a:spAutoFit/>
              </a:bodyPr>
              <a:lstStyle/>
              <a:p>
                <a:endParaRPr lang="zh-CN" altLang="en-US"/>
              </a:p>
            </p:txBody>
          </p:sp>
          <p:sp>
            <p:nvSpPr>
              <p:cNvPr id="66" name="Oval 58"/>
              <p:cNvSpPr>
                <a:spLocks noChangeArrowheads="1"/>
              </p:cNvSpPr>
              <p:nvPr/>
            </p:nvSpPr>
            <p:spPr bwMode="gray">
              <a:xfrm>
                <a:off x="2889" y="1788"/>
                <a:ext cx="787" cy="788"/>
              </a:xfrm>
              <a:prstGeom prst="ellipse">
                <a:avLst/>
              </a:prstGeom>
              <a:gradFill rotWithShape="1">
                <a:gsLst>
                  <a:gs pos="0">
                    <a:srgbClr val="1F377A"/>
                  </a:gs>
                  <a:gs pos="50000">
                    <a:srgbClr val="3965E1"/>
                  </a:gs>
                  <a:gs pos="100000">
                    <a:srgbClr val="1F377A"/>
                  </a:gs>
                </a:gsLst>
                <a:lin ang="18900000" scaled="1"/>
              </a:gradFill>
              <a:ln>
                <a:noFill/>
              </a:ln>
              <a:extLst>
                <a:ext uri="{91240B29-F687-4f45-9708-019B960494DF}">
                  <a14:hiddenLine xmlns="" xmlns:a14="http://schemas.microsoft.com/office/drawing/2010/main" w="38100">
                    <a:solidFill>
                      <a:srgbClr val="000000"/>
                    </a:solidFill>
                    <a:round/>
                    <a:headEnd/>
                    <a:tailEnd/>
                  </a14:hiddenLine>
                </a:ext>
              </a:extLst>
            </p:spPr>
            <p:txBody>
              <a:bodyPr anchor="ctr">
                <a:spAutoFit/>
              </a:bodyPr>
              <a:lstStyle/>
              <a:p>
                <a:endParaRPr lang="zh-CN" altLang="en-US"/>
              </a:p>
            </p:txBody>
          </p:sp>
          <p:sp>
            <p:nvSpPr>
              <p:cNvPr id="67" name="Oval 59"/>
              <p:cNvSpPr>
                <a:spLocks noChangeArrowheads="1"/>
              </p:cNvSpPr>
              <p:nvPr/>
            </p:nvSpPr>
            <p:spPr bwMode="gray">
              <a:xfrm>
                <a:off x="2889" y="1794"/>
                <a:ext cx="787" cy="788"/>
              </a:xfrm>
              <a:prstGeom prst="ellipse">
                <a:avLst/>
              </a:prstGeom>
              <a:gradFill rotWithShape="1">
                <a:gsLst>
                  <a:gs pos="0">
                    <a:srgbClr val="264396"/>
                  </a:gs>
                  <a:gs pos="100000">
                    <a:srgbClr val="3965E1">
                      <a:alpha val="0"/>
                    </a:srgbClr>
                  </a:gs>
                </a:gsLst>
                <a:lin ang="2700000" scaled="1"/>
              </a:gradFill>
              <a:ln>
                <a:noFill/>
              </a:ln>
              <a:extLst>
                <a:ext uri="{91240B29-F687-4f45-9708-019B960494DF}">
                  <a14:hiddenLine xmlns="" xmlns:a14="http://schemas.microsoft.com/office/drawing/2010/main" w="38100">
                    <a:solidFill>
                      <a:srgbClr val="000000"/>
                    </a:solidFill>
                    <a:round/>
                    <a:headEnd/>
                    <a:tailEnd/>
                  </a14:hiddenLine>
                </a:ext>
              </a:extLst>
            </p:spPr>
            <p:txBody>
              <a:bodyPr anchor="ctr">
                <a:spAutoFit/>
              </a:bodyPr>
              <a:lstStyle/>
              <a:p>
                <a:endParaRPr lang="zh-CN" altLang="en-US"/>
              </a:p>
            </p:txBody>
          </p:sp>
          <p:sp>
            <p:nvSpPr>
              <p:cNvPr id="68" name="Oval 60"/>
              <p:cNvSpPr>
                <a:spLocks noChangeArrowheads="1"/>
              </p:cNvSpPr>
              <p:nvPr/>
            </p:nvSpPr>
            <p:spPr bwMode="gray">
              <a:xfrm>
                <a:off x="2928" y="1833"/>
                <a:ext cx="709" cy="709"/>
              </a:xfrm>
              <a:prstGeom prst="ellipse">
                <a:avLst/>
              </a:prstGeom>
              <a:gradFill rotWithShape="1">
                <a:gsLst>
                  <a:gs pos="0">
                    <a:srgbClr val="3965E1"/>
                  </a:gs>
                  <a:gs pos="100000">
                    <a:srgbClr val="03060D"/>
                  </a:gs>
                </a:gsLst>
                <a:lin ang="5400000" scaled="1"/>
              </a:gradFill>
              <a:ln>
                <a:noFill/>
              </a:ln>
              <a:extLst>
                <a:ext uri="{91240B29-F687-4f45-9708-019B960494DF}">
                  <a14:hiddenLine xmlns="" xmlns:a14="http://schemas.microsoft.com/office/drawing/2010/main" w="38100">
                    <a:solidFill>
                      <a:srgbClr val="000000"/>
                    </a:solidFill>
                    <a:round/>
                    <a:headEnd/>
                    <a:tailEnd/>
                  </a14:hiddenLine>
                </a:ext>
              </a:extLst>
            </p:spPr>
            <p:txBody>
              <a:bodyPr anchor="ctr">
                <a:spAutoFit/>
              </a:bodyPr>
              <a:lstStyle/>
              <a:p>
                <a:endParaRPr lang="zh-CN" altLang="en-US"/>
              </a:p>
            </p:txBody>
          </p:sp>
          <p:grpSp>
            <p:nvGrpSpPr>
              <p:cNvPr id="69" name="Group 61"/>
              <p:cNvGrpSpPr>
                <a:grpSpLocks/>
              </p:cNvGrpSpPr>
              <p:nvPr/>
            </p:nvGrpSpPr>
            <p:grpSpPr bwMode="auto">
              <a:xfrm>
                <a:off x="2946" y="1842"/>
                <a:ext cx="687" cy="688"/>
                <a:chOff x="4166" y="1706"/>
                <a:chExt cx="1252" cy="1252"/>
              </a:xfrm>
            </p:grpSpPr>
            <p:sp>
              <p:nvSpPr>
                <p:cNvPr id="70" name="Oval 62"/>
                <p:cNvSpPr>
                  <a:spLocks noChangeArrowheads="1"/>
                </p:cNvSpPr>
                <p:nvPr/>
              </p:nvSpPr>
              <p:spPr bwMode="gray">
                <a:xfrm>
                  <a:off x="4166" y="1706"/>
                  <a:ext cx="1252" cy="1252"/>
                </a:xfrm>
                <a:prstGeom prst="ellipse">
                  <a:avLst/>
                </a:prstGeom>
                <a:gradFill rotWithShape="1">
                  <a:gsLst>
                    <a:gs pos="0">
                      <a:srgbClr val="636869"/>
                    </a:gs>
                    <a:gs pos="100000">
                      <a:srgbClr val="D6E1E2"/>
                    </a:gs>
                  </a:gsLst>
                  <a:lin ang="5400000" scaled="1"/>
                </a:gradFill>
                <a:ln>
                  <a:noFill/>
                </a:ln>
                <a:extLst>
                  <a:ext uri="{91240B29-F687-4f45-9708-019B960494DF}">
                    <a14:hiddenLine xmlns="" xmlns:a14="http://schemas.microsoft.com/office/drawing/2010/main" w="9525">
                      <a:solidFill>
                        <a:srgbClr val="000000"/>
                      </a:solidFill>
                      <a:round/>
                      <a:headEnd/>
                      <a:tailEnd/>
                    </a14:hiddenLine>
                  </a:ext>
                </a:extLst>
              </p:spPr>
              <p:txBody>
                <a:bodyPr vert="eaVert" wrap="none" anchor="ctr"/>
                <a:lstStyle/>
                <a:p>
                  <a:endParaRPr lang="zh-CN" altLang="en-US"/>
                </a:p>
              </p:txBody>
            </p:sp>
            <p:sp>
              <p:nvSpPr>
                <p:cNvPr id="71" name="Oval 63"/>
                <p:cNvSpPr>
                  <a:spLocks noChangeArrowheads="1"/>
                </p:cNvSpPr>
                <p:nvPr/>
              </p:nvSpPr>
              <p:spPr bwMode="gray">
                <a:xfrm>
                  <a:off x="4182" y="1713"/>
                  <a:ext cx="1222" cy="1221"/>
                </a:xfrm>
                <a:prstGeom prst="ellipse">
                  <a:avLst/>
                </a:prstGeom>
                <a:gradFill rotWithShape="1">
                  <a:gsLst>
                    <a:gs pos="0">
                      <a:srgbClr val="D6E1E2">
                        <a:alpha val="0"/>
                      </a:srgbClr>
                    </a:gs>
                    <a:gs pos="100000">
                      <a:srgbClr val="F1F5F5"/>
                    </a:gs>
                  </a:gsLst>
                  <a:lin ang="5400000" scaled="1"/>
                </a:gradFill>
                <a:ln>
                  <a:noFill/>
                </a:ln>
                <a:extLst>
                  <a:ext uri="{91240B29-F687-4f45-9708-019B960494DF}">
                    <a14:hiddenLine xmlns="" xmlns:a14="http://schemas.microsoft.com/office/drawing/2010/main" w="9525">
                      <a:solidFill>
                        <a:srgbClr val="000000"/>
                      </a:solidFill>
                      <a:round/>
                      <a:headEnd/>
                      <a:tailEnd/>
                    </a14:hiddenLine>
                  </a:ext>
                </a:extLst>
              </p:spPr>
              <p:txBody>
                <a:bodyPr vert="eaVert" wrap="none" anchor="ctr"/>
                <a:lstStyle/>
                <a:p>
                  <a:endParaRPr lang="zh-CN" altLang="en-US"/>
                </a:p>
              </p:txBody>
            </p:sp>
            <p:sp>
              <p:nvSpPr>
                <p:cNvPr id="72" name="Oval 64"/>
                <p:cNvSpPr>
                  <a:spLocks noChangeArrowheads="1"/>
                </p:cNvSpPr>
                <p:nvPr/>
              </p:nvSpPr>
              <p:spPr bwMode="gray">
                <a:xfrm>
                  <a:off x="4195" y="1725"/>
                  <a:ext cx="1162" cy="1141"/>
                </a:xfrm>
                <a:prstGeom prst="ellipse">
                  <a:avLst/>
                </a:prstGeom>
                <a:gradFill rotWithShape="1">
                  <a:gsLst>
                    <a:gs pos="0">
                      <a:srgbClr val="AAB2B3"/>
                    </a:gs>
                    <a:gs pos="100000">
                      <a:srgbClr val="D6E1E2">
                        <a:alpha val="48000"/>
                      </a:srgbClr>
                    </a:gs>
                  </a:gsLst>
                  <a:lin ang="5400000" scaled="1"/>
                </a:gradFill>
                <a:ln>
                  <a:noFill/>
                </a:ln>
                <a:extLst>
                  <a:ext uri="{91240B29-F687-4f45-9708-019B960494DF}">
                    <a14:hiddenLine xmlns="" xmlns:a14="http://schemas.microsoft.com/office/drawing/2010/main" w="9525">
                      <a:solidFill>
                        <a:srgbClr val="000000"/>
                      </a:solidFill>
                      <a:round/>
                      <a:headEnd/>
                      <a:tailEnd/>
                    </a14:hiddenLine>
                  </a:ext>
                </a:extLst>
              </p:spPr>
              <p:txBody>
                <a:bodyPr vert="eaVert" wrap="none" anchor="ctr"/>
                <a:lstStyle/>
                <a:p>
                  <a:endParaRPr lang="zh-CN" altLang="en-US"/>
                </a:p>
              </p:txBody>
            </p:sp>
            <p:sp>
              <p:nvSpPr>
                <p:cNvPr id="73" name="Oval 65"/>
                <p:cNvSpPr>
                  <a:spLocks noChangeArrowheads="1"/>
                </p:cNvSpPr>
                <p:nvPr/>
              </p:nvSpPr>
              <p:spPr bwMode="gray">
                <a:xfrm>
                  <a:off x="4263" y="1757"/>
                  <a:ext cx="1033" cy="926"/>
                </a:xfrm>
                <a:prstGeom prst="ellipse">
                  <a:avLst/>
                </a:prstGeom>
                <a:gradFill rotWithShape="1">
                  <a:gsLst>
                    <a:gs pos="0">
                      <a:srgbClr val="FFFFFF"/>
                    </a:gs>
                    <a:gs pos="100000">
                      <a:srgbClr val="D6E1E2">
                        <a:alpha val="37999"/>
                      </a:srgbClr>
                    </a:gs>
                  </a:gsLst>
                  <a:lin ang="5400000" scaled="1"/>
                </a:gradFill>
                <a:ln>
                  <a:noFill/>
                </a:ln>
                <a:extLst>
                  <a:ext uri="{91240B29-F687-4f45-9708-019B960494DF}">
                    <a14:hiddenLine xmlns="" xmlns:a14="http://schemas.microsoft.com/office/drawing/2010/main" w="9525">
                      <a:solidFill>
                        <a:srgbClr val="000000"/>
                      </a:solidFill>
                      <a:round/>
                      <a:headEnd/>
                      <a:tailEnd/>
                    </a14:hiddenLine>
                  </a:ext>
                </a:extLst>
              </p:spPr>
              <p:txBody>
                <a:bodyPr vert="eaVert" wrap="none" anchor="ctr"/>
                <a:lstStyle/>
                <a:p>
                  <a:endParaRPr lang="zh-CN" altLang="en-US"/>
                </a:p>
              </p:txBody>
            </p:sp>
          </p:grpSp>
        </p:grpSp>
        <p:sp>
          <p:nvSpPr>
            <p:cNvPr id="63" name="Text Box 66"/>
            <p:cNvSpPr txBox="1">
              <a:spLocks noChangeArrowheads="1"/>
            </p:cNvSpPr>
            <p:nvPr/>
          </p:nvSpPr>
          <p:spPr bwMode="gray">
            <a:xfrm>
              <a:off x="1771" y="3463"/>
              <a:ext cx="770" cy="41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algn="ctr"/>
              <a:r>
                <a:rPr lang="zh-CN" altLang="en-US" sz="2000" dirty="0">
                  <a:solidFill>
                    <a:srgbClr val="000000"/>
                  </a:solidFill>
                  <a:latin typeface="微软雅黑"/>
                  <a:ea typeface="微软雅黑"/>
                  <a:cs typeface="微软雅黑"/>
                </a:rPr>
                <a:t>无线宽带网</a:t>
              </a:r>
              <a:endParaRPr lang="en-US" altLang="zh-CN" sz="2000" dirty="0">
                <a:solidFill>
                  <a:srgbClr val="000000"/>
                </a:solidFill>
                <a:latin typeface="微软雅黑"/>
                <a:ea typeface="微软雅黑"/>
                <a:cs typeface="微软雅黑"/>
              </a:endParaRPr>
            </a:p>
            <a:p>
              <a:pPr algn="ctr"/>
              <a:r>
                <a:rPr lang="en-US" altLang="zh-CN" sz="1400" dirty="0">
                  <a:solidFill>
                    <a:srgbClr val="FF0000"/>
                  </a:solidFill>
                  <a:latin typeface="微软雅黑"/>
                  <a:ea typeface="微软雅黑"/>
                  <a:cs typeface="微软雅黑"/>
                </a:rPr>
                <a:t>Wi-Fi</a:t>
              </a:r>
            </a:p>
            <a:p>
              <a:pPr algn="ctr"/>
              <a:r>
                <a:rPr lang="en-US" altLang="zh-CN" sz="1400" dirty="0">
                  <a:solidFill>
                    <a:srgbClr val="FF0000"/>
                  </a:solidFill>
                  <a:latin typeface="微软雅黑"/>
                  <a:ea typeface="微软雅黑"/>
                  <a:cs typeface="微软雅黑"/>
                </a:rPr>
                <a:t>WiMAX</a:t>
              </a:r>
            </a:p>
          </p:txBody>
        </p:sp>
      </p:grpSp>
      <p:sp>
        <p:nvSpPr>
          <p:cNvPr id="74" name="矩形 73"/>
          <p:cNvSpPr/>
          <p:nvPr/>
        </p:nvSpPr>
        <p:spPr>
          <a:xfrm>
            <a:off x="175" y="6457890"/>
            <a:ext cx="1697901" cy="400110"/>
          </a:xfrm>
          <a:prstGeom prst="rect">
            <a:avLst/>
          </a:prstGeom>
          <a:noFill/>
        </p:spPr>
        <p:txBody>
          <a:bodyPr wrap="none">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defRPr/>
            </a:pPr>
            <a:r>
              <a:rPr lang="zh-CN" altLang="en-US" sz="2000" dirty="0">
                <a:ln w="11430"/>
                <a:effectLst>
                  <a:outerShdw blurRad="50800" dist="39000" dir="5460000" algn="tl">
                    <a:srgbClr val="000000">
                      <a:alpha val="38000"/>
                    </a:srgbClr>
                  </a:outerShdw>
                </a:effectLst>
                <a:latin typeface="微软雅黑"/>
                <a:ea typeface="微软雅黑"/>
                <a:cs typeface="微软雅黑"/>
              </a:rPr>
              <a:t>详见</a:t>
            </a:r>
            <a:r>
              <a:rPr lang="en-US" altLang="zh-CN" sz="2000" dirty="0">
                <a:ln w="11430"/>
                <a:effectLst>
                  <a:outerShdw blurRad="50800" dist="39000" dir="5460000" algn="tl">
                    <a:srgbClr val="000000">
                      <a:alpha val="38000"/>
                    </a:srgbClr>
                  </a:outerShdw>
                </a:effectLst>
                <a:latin typeface="微软雅黑"/>
                <a:ea typeface="微软雅黑"/>
                <a:cs typeface="微软雅黑"/>
              </a:rPr>
              <a:t> </a:t>
            </a:r>
            <a:r>
              <a:rPr lang="zh-CN" altLang="en-US" sz="2000" dirty="0">
                <a:ln w="11430"/>
                <a:solidFill>
                  <a:srgbClr val="C00000"/>
                </a:solidFill>
                <a:effectLst>
                  <a:outerShdw blurRad="50800" dist="39000" dir="5460000" algn="tl">
                    <a:srgbClr val="000000">
                      <a:alpha val="38000"/>
                    </a:srgbClr>
                  </a:outerShdw>
                </a:effectLst>
                <a:latin typeface="微软雅黑"/>
                <a:ea typeface="微软雅黑"/>
                <a:cs typeface="微软雅黑"/>
              </a:rPr>
              <a:t>第</a:t>
            </a:r>
            <a:r>
              <a:rPr lang="en-US" altLang="zh-CN" sz="2000" dirty="0">
                <a:ln w="11430"/>
                <a:solidFill>
                  <a:srgbClr val="C00000"/>
                </a:solidFill>
                <a:effectLst>
                  <a:outerShdw blurRad="50800" dist="39000" dir="5460000" algn="tl">
                    <a:srgbClr val="000000">
                      <a:alpha val="38000"/>
                    </a:srgbClr>
                  </a:outerShdw>
                </a:effectLst>
                <a:latin typeface="微软雅黑"/>
                <a:ea typeface="微软雅黑"/>
                <a:cs typeface="微软雅黑"/>
              </a:rPr>
              <a:t>5-6</a:t>
            </a:r>
            <a:r>
              <a:rPr lang="zh-CN" altLang="en-US" sz="2000" dirty="0">
                <a:ln w="11430"/>
                <a:solidFill>
                  <a:srgbClr val="C00000"/>
                </a:solidFill>
                <a:effectLst>
                  <a:outerShdw blurRad="50800" dist="39000" dir="5460000" algn="tl">
                    <a:srgbClr val="000000">
                      <a:alpha val="38000"/>
                    </a:srgbClr>
                  </a:outerShdw>
                </a:effectLst>
                <a:latin typeface="微软雅黑"/>
                <a:ea typeface="微软雅黑"/>
                <a:cs typeface="微软雅黑"/>
              </a:rPr>
              <a:t>章</a:t>
            </a:r>
          </a:p>
        </p:txBody>
      </p:sp>
      <p:sp>
        <p:nvSpPr>
          <p:cNvPr id="75" name="文本框 74"/>
          <p:cNvSpPr txBox="1"/>
          <p:nvPr/>
        </p:nvSpPr>
        <p:spPr>
          <a:xfrm>
            <a:off x="9895894" y="5821582"/>
            <a:ext cx="184666" cy="369332"/>
          </a:xfrm>
          <a:prstGeom prst="rect">
            <a:avLst/>
          </a:prstGeom>
          <a:noFill/>
        </p:spPr>
        <p:txBody>
          <a:bodyPr wrap="none" rtlCol="0">
            <a:spAutoFit/>
          </a:bodyPr>
          <a:lstStyle/>
          <a:p>
            <a:endParaRPr kumimoji="1" lang="zh-CN" altLang="en-US" dirty="0"/>
          </a:p>
        </p:txBody>
      </p:sp>
    </p:spTree>
    <p:extLst>
      <p:ext uri="{BB962C8B-B14F-4D97-AF65-F5344CB8AC3E}">
        <p14:creationId xmlns:p14="http://schemas.microsoft.com/office/powerpoint/2010/main" val="16642406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a:bodyPr>
          <a:lstStyle/>
          <a:p>
            <a:pPr marL="342900" indent="-342900" eaLnBrk="0" hangingPunct="0">
              <a:spcBef>
                <a:spcPct val="20000"/>
              </a:spcBef>
              <a:buFont typeface="Arial" charset="0"/>
              <a:buChar char="•"/>
            </a:pPr>
            <a:r>
              <a:rPr lang="zh-CN" altLang="en-US" dirty="0">
                <a:latin typeface="微软雅黑"/>
                <a:ea typeface="微软雅黑"/>
                <a:cs typeface="微软雅黑"/>
              </a:rPr>
              <a:t>网络是物联网最重要的</a:t>
            </a:r>
            <a:r>
              <a:rPr lang="zh-CN" altLang="en-US" u="sng" dirty="0">
                <a:latin typeface="微软雅黑"/>
                <a:ea typeface="微软雅黑"/>
                <a:cs typeface="微软雅黑"/>
              </a:rPr>
              <a:t>基础设施</a:t>
            </a:r>
            <a:r>
              <a:rPr lang="zh-CN" altLang="en-US" dirty="0">
                <a:latin typeface="微软雅黑"/>
                <a:ea typeface="微软雅黑"/>
                <a:cs typeface="微软雅黑"/>
              </a:rPr>
              <a:t>之一。</a:t>
            </a:r>
          </a:p>
          <a:p>
            <a:pPr marL="742950" lvl="1" indent="-285750" eaLnBrk="0" hangingPunct="0">
              <a:spcBef>
                <a:spcPct val="20000"/>
              </a:spcBef>
              <a:buFont typeface="Arial" charset="0"/>
              <a:buChar char="–"/>
            </a:pPr>
            <a:endParaRPr lang="zh-CN" altLang="en-US" sz="2400" dirty="0">
              <a:latin typeface="微软雅黑"/>
              <a:ea typeface="微软雅黑"/>
              <a:cs typeface="微软雅黑"/>
            </a:endParaRPr>
          </a:p>
          <a:p>
            <a:pPr marL="342900" indent="-342900" eaLnBrk="0" hangingPunct="0">
              <a:spcBef>
                <a:spcPct val="20000"/>
              </a:spcBef>
              <a:buFont typeface="Arial" charset="0"/>
              <a:buChar char="•"/>
            </a:pPr>
            <a:r>
              <a:rPr lang="zh-CN" altLang="en-US" dirty="0">
                <a:latin typeface="微软雅黑"/>
                <a:ea typeface="微软雅黑"/>
                <a:cs typeface="微软雅黑"/>
              </a:rPr>
              <a:t>物联网的网络和现有网络有何异同？物联网是下一代互联网吗？无线网络在物联网中究竟扮演了什么角色？</a:t>
            </a:r>
          </a:p>
          <a:p>
            <a:pPr marL="742950" lvl="1" indent="-285750" eaLnBrk="0" hangingPunct="0">
              <a:spcBef>
                <a:spcPct val="20000"/>
              </a:spcBef>
              <a:buFont typeface="Arial" charset="0"/>
              <a:buChar char="–"/>
            </a:pPr>
            <a:endParaRPr lang="zh-CN" altLang="en-US" sz="2400" dirty="0">
              <a:latin typeface="微软雅黑"/>
              <a:ea typeface="微软雅黑"/>
              <a:cs typeface="微软雅黑"/>
            </a:endParaRPr>
          </a:p>
          <a:p>
            <a:pPr marL="342900" indent="-342900" eaLnBrk="0" hangingPunct="0">
              <a:spcBef>
                <a:spcPct val="20000"/>
              </a:spcBef>
              <a:buFont typeface="Arial" charset="0"/>
              <a:buChar char="•"/>
            </a:pPr>
            <a:r>
              <a:rPr lang="zh-CN" altLang="en-US" dirty="0">
                <a:latin typeface="微软雅黑"/>
                <a:ea typeface="微软雅黑"/>
                <a:cs typeface="微软雅黑"/>
              </a:rPr>
              <a:t>网络构建层在物联网四层模型中连接感知识别层和管理服务层，具有强大的</a:t>
            </a:r>
            <a:r>
              <a:rPr lang="zh-CN" altLang="en-US" u="sng" dirty="0">
                <a:latin typeface="微软雅黑"/>
                <a:ea typeface="微软雅黑"/>
                <a:cs typeface="微软雅黑"/>
              </a:rPr>
              <a:t>纽带</a:t>
            </a:r>
            <a:r>
              <a:rPr lang="zh-CN" altLang="en-US" dirty="0">
                <a:latin typeface="微软雅黑"/>
                <a:ea typeface="微软雅黑"/>
                <a:cs typeface="微软雅黑"/>
              </a:rPr>
              <a:t>作用，高效、稳定、及时、安全地传输上下层的数据。</a:t>
            </a:r>
          </a:p>
          <a:p>
            <a:endParaRPr kumimoji="1" lang="zh-CN" altLang="en-US" dirty="0">
              <a:latin typeface="微软雅黑"/>
              <a:ea typeface="微软雅黑"/>
              <a:cs typeface="微软雅黑"/>
            </a:endParaRPr>
          </a:p>
        </p:txBody>
      </p:sp>
      <p:sp>
        <p:nvSpPr>
          <p:cNvPr id="3" name="幻灯片编号占位符 2"/>
          <p:cNvSpPr>
            <a:spLocks noGrp="1"/>
          </p:cNvSpPr>
          <p:nvPr>
            <p:ph type="sldNum" sz="quarter" idx="12"/>
          </p:nvPr>
        </p:nvSpPr>
        <p:spPr/>
        <p:txBody>
          <a:bodyPr/>
          <a:lstStyle/>
          <a:p>
            <a:fld id="{0503CE10-F9D3-4072-A615-6A95AA0B7B65}" type="slidenum">
              <a:rPr lang="zh-CN" altLang="en-US" smtClean="0"/>
              <a:t>18</a:t>
            </a:fld>
            <a:endParaRPr lang="zh-CN" altLang="en-US" dirty="0"/>
          </a:p>
        </p:txBody>
      </p:sp>
      <p:sp>
        <p:nvSpPr>
          <p:cNvPr id="4" name="标题 3"/>
          <p:cNvSpPr>
            <a:spLocks noGrp="1"/>
          </p:cNvSpPr>
          <p:nvPr>
            <p:ph type="title"/>
          </p:nvPr>
        </p:nvSpPr>
        <p:spPr/>
        <p:txBody>
          <a:bodyPr/>
          <a:lstStyle/>
          <a:p>
            <a:r>
              <a:rPr kumimoji="1" lang="zh-CN" altLang="en-US" dirty="0"/>
              <a:t>核心技术：网络构建层</a:t>
            </a:r>
          </a:p>
        </p:txBody>
      </p:sp>
    </p:spTree>
    <p:extLst>
      <p:ext uri="{BB962C8B-B14F-4D97-AF65-F5344CB8AC3E}">
        <p14:creationId xmlns:p14="http://schemas.microsoft.com/office/powerpoint/2010/main" val="7408716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Autofit/>
          </a:bodyPr>
          <a:lstStyle/>
          <a:p>
            <a:r>
              <a:rPr lang="zh-CN" altLang="en-US" sz="2000" dirty="0">
                <a:solidFill>
                  <a:srgbClr val="C00000"/>
                </a:solidFill>
                <a:latin typeface="微软雅黑"/>
                <a:ea typeface="微软雅黑"/>
                <a:cs typeface="微软雅黑"/>
              </a:rPr>
              <a:t>互联网</a:t>
            </a:r>
            <a:r>
              <a:rPr lang="zh-CN" altLang="en-US" sz="2000" dirty="0">
                <a:solidFill>
                  <a:srgbClr val="000000"/>
                </a:solidFill>
                <a:latin typeface="微软雅黑"/>
                <a:ea typeface="微软雅黑"/>
                <a:cs typeface="微软雅黑"/>
              </a:rPr>
              <a:t>：</a:t>
            </a:r>
            <a:r>
              <a:rPr lang="en-US" altLang="zh-CN" sz="2000" dirty="0">
                <a:solidFill>
                  <a:srgbClr val="000000"/>
                </a:solidFill>
                <a:latin typeface="微软雅黑"/>
                <a:ea typeface="微软雅黑"/>
                <a:cs typeface="微软雅黑"/>
              </a:rPr>
              <a:t>IPv6</a:t>
            </a:r>
            <a:r>
              <a:rPr lang="zh-CN" altLang="en-US" sz="2000" u="sng" dirty="0">
                <a:solidFill>
                  <a:srgbClr val="000000"/>
                </a:solidFill>
                <a:latin typeface="微软雅黑"/>
                <a:ea typeface="微软雅黑"/>
                <a:cs typeface="微软雅黑"/>
              </a:rPr>
              <a:t>扫清</a:t>
            </a:r>
            <a:r>
              <a:rPr lang="zh-CN" altLang="en-US" sz="2000" dirty="0">
                <a:solidFill>
                  <a:srgbClr val="000000"/>
                </a:solidFill>
                <a:latin typeface="微软雅黑"/>
                <a:ea typeface="微软雅黑"/>
                <a:cs typeface="微软雅黑"/>
              </a:rPr>
              <a:t>了可接入网络的终端设备在</a:t>
            </a:r>
            <a:r>
              <a:rPr lang="zh-CN" altLang="en-US" sz="2000" u="sng" dirty="0">
                <a:solidFill>
                  <a:srgbClr val="000000"/>
                </a:solidFill>
                <a:latin typeface="微软雅黑"/>
                <a:ea typeface="微软雅黑"/>
                <a:cs typeface="微软雅黑"/>
              </a:rPr>
              <a:t>数量上的限制</a:t>
            </a:r>
            <a:r>
              <a:rPr lang="zh-CN" altLang="en-US" sz="2000" dirty="0">
                <a:solidFill>
                  <a:srgbClr val="000000"/>
                </a:solidFill>
                <a:latin typeface="微软雅黑"/>
                <a:ea typeface="微软雅黑"/>
                <a:cs typeface="微软雅黑"/>
              </a:rPr>
              <a:t>。互联网</a:t>
            </a:r>
            <a:r>
              <a:rPr lang="en-US" altLang="zh-CN" sz="2000" dirty="0">
                <a:solidFill>
                  <a:srgbClr val="000000"/>
                </a:solidFill>
                <a:latin typeface="微软雅黑"/>
                <a:ea typeface="微软雅黑"/>
                <a:cs typeface="微软雅黑"/>
              </a:rPr>
              <a:t>/</a:t>
            </a:r>
            <a:r>
              <a:rPr lang="zh-CN" altLang="en-US" sz="2000" dirty="0">
                <a:solidFill>
                  <a:srgbClr val="000000"/>
                </a:solidFill>
                <a:latin typeface="微软雅黑"/>
                <a:ea typeface="微软雅黑"/>
                <a:cs typeface="微软雅黑"/>
              </a:rPr>
              <a:t>电信网是物联网的</a:t>
            </a:r>
            <a:r>
              <a:rPr lang="zh-CN" altLang="en-US" sz="2000" u="sng" dirty="0">
                <a:solidFill>
                  <a:srgbClr val="000000"/>
                </a:solidFill>
                <a:latin typeface="微软雅黑"/>
                <a:ea typeface="微软雅黑"/>
                <a:cs typeface="微软雅黑"/>
              </a:rPr>
              <a:t>核心网络、平台和技术支持</a:t>
            </a:r>
            <a:r>
              <a:rPr lang="zh-CN" altLang="en-US" sz="2000" dirty="0">
                <a:solidFill>
                  <a:srgbClr val="000000"/>
                </a:solidFill>
                <a:latin typeface="微软雅黑"/>
                <a:ea typeface="微软雅黑"/>
                <a:cs typeface="微软雅黑"/>
              </a:rPr>
              <a:t>。</a:t>
            </a:r>
            <a:endParaRPr lang="en-US" altLang="zh-CN" sz="2000" dirty="0">
              <a:latin typeface="微软雅黑"/>
              <a:ea typeface="微软雅黑"/>
              <a:cs typeface="微软雅黑"/>
            </a:endParaRPr>
          </a:p>
          <a:p>
            <a:r>
              <a:rPr lang="zh-CN" altLang="en-US" sz="2000" dirty="0">
                <a:solidFill>
                  <a:srgbClr val="C00000"/>
                </a:solidFill>
                <a:latin typeface="微软雅黑"/>
                <a:ea typeface="微软雅黑"/>
                <a:cs typeface="微软雅黑"/>
              </a:rPr>
              <a:t>无线宽带网</a:t>
            </a:r>
            <a:r>
              <a:rPr lang="zh-CN" altLang="en-US" sz="2000" dirty="0">
                <a:latin typeface="微软雅黑"/>
                <a:ea typeface="微软雅黑"/>
                <a:cs typeface="微软雅黑"/>
              </a:rPr>
              <a:t>：</a:t>
            </a:r>
            <a:r>
              <a:rPr lang="en-US" altLang="zh-CN" sz="2000" dirty="0" err="1">
                <a:latin typeface="微软雅黑"/>
                <a:ea typeface="微软雅黑"/>
                <a:cs typeface="微软雅黑"/>
              </a:rPr>
              <a:t>WiFi</a:t>
            </a:r>
            <a:r>
              <a:rPr lang="en-US" altLang="zh-CN" sz="2000" dirty="0">
                <a:latin typeface="微软雅黑"/>
                <a:ea typeface="微软雅黑"/>
                <a:cs typeface="微软雅黑"/>
              </a:rPr>
              <a:t>/</a:t>
            </a:r>
            <a:r>
              <a:rPr lang="en-US" altLang="zh-CN" sz="2000" dirty="0" err="1">
                <a:latin typeface="微软雅黑"/>
                <a:ea typeface="微软雅黑"/>
                <a:cs typeface="微软雅黑"/>
              </a:rPr>
              <a:t>WiMAX</a:t>
            </a:r>
            <a:r>
              <a:rPr lang="zh-CN" altLang="en-US" sz="2000" dirty="0">
                <a:latin typeface="微软雅黑"/>
                <a:ea typeface="微软雅黑"/>
                <a:cs typeface="微软雅黑"/>
              </a:rPr>
              <a:t>等无线宽带技术覆盖范围较广，传输速度较快，为物联网提供</a:t>
            </a:r>
            <a:r>
              <a:rPr lang="zh-CN" altLang="en-US" sz="2000" u="sng" dirty="0">
                <a:latin typeface="微软雅黑"/>
                <a:ea typeface="微软雅黑"/>
                <a:cs typeface="微软雅黑"/>
              </a:rPr>
              <a:t>高速可靠廉价且不受接入设备位置限制</a:t>
            </a:r>
            <a:r>
              <a:rPr lang="zh-CN" altLang="en-US" sz="2000" dirty="0">
                <a:latin typeface="微软雅黑"/>
                <a:ea typeface="微软雅黑"/>
                <a:cs typeface="微软雅黑"/>
              </a:rPr>
              <a:t>的互联手段。</a:t>
            </a:r>
            <a:endParaRPr lang="en-US" altLang="zh-CN" sz="2000" dirty="0">
              <a:solidFill>
                <a:srgbClr val="C00000"/>
              </a:solidFill>
              <a:latin typeface="微软雅黑"/>
              <a:ea typeface="微软雅黑"/>
              <a:cs typeface="微软雅黑"/>
            </a:endParaRPr>
          </a:p>
          <a:p>
            <a:r>
              <a:rPr lang="zh-CN" altLang="en-US" sz="2000" dirty="0">
                <a:solidFill>
                  <a:srgbClr val="C00000"/>
                </a:solidFill>
                <a:latin typeface="微软雅黑"/>
                <a:ea typeface="微软雅黑"/>
                <a:cs typeface="微软雅黑"/>
              </a:rPr>
              <a:t>无线低速网</a:t>
            </a:r>
            <a:r>
              <a:rPr lang="zh-CN" altLang="en-US" sz="2000" dirty="0">
                <a:latin typeface="微软雅黑"/>
                <a:ea typeface="微软雅黑"/>
                <a:cs typeface="微软雅黑"/>
              </a:rPr>
              <a:t>：</a:t>
            </a:r>
            <a:r>
              <a:rPr lang="en-US" altLang="zh-CN" sz="2000" dirty="0" err="1">
                <a:latin typeface="微软雅黑"/>
                <a:ea typeface="微软雅黑"/>
                <a:cs typeface="微软雅黑"/>
              </a:rPr>
              <a:t>ZigBee</a:t>
            </a:r>
            <a:r>
              <a:rPr lang="en-US" altLang="zh-CN" sz="2000" dirty="0">
                <a:latin typeface="微软雅黑"/>
                <a:ea typeface="微软雅黑"/>
                <a:cs typeface="微软雅黑"/>
              </a:rPr>
              <a:t>/</a:t>
            </a:r>
            <a:r>
              <a:rPr lang="zh-CN" altLang="en-US" sz="2000" dirty="0">
                <a:latin typeface="微软雅黑"/>
                <a:ea typeface="微软雅黑"/>
                <a:cs typeface="微软雅黑"/>
              </a:rPr>
              <a:t>蓝牙等低速网络协议能够适应物联网中</a:t>
            </a:r>
            <a:r>
              <a:rPr lang="zh-CN" altLang="en-US" sz="2000" u="sng" dirty="0">
                <a:latin typeface="微软雅黑"/>
                <a:ea typeface="微软雅黑"/>
                <a:cs typeface="微软雅黑"/>
              </a:rPr>
              <a:t>能力较低的节点的低速率、低通信半径、低计算能力和低能量来源</a:t>
            </a:r>
            <a:r>
              <a:rPr lang="zh-CN" altLang="en-US" sz="2000" dirty="0">
                <a:latin typeface="微软雅黑"/>
                <a:ea typeface="微软雅黑"/>
                <a:cs typeface="微软雅黑"/>
              </a:rPr>
              <a:t>等特征。</a:t>
            </a:r>
            <a:endParaRPr lang="en-US" altLang="zh-CN" sz="2000" dirty="0">
              <a:latin typeface="微软雅黑"/>
              <a:ea typeface="微软雅黑"/>
              <a:cs typeface="微软雅黑"/>
            </a:endParaRPr>
          </a:p>
          <a:p>
            <a:r>
              <a:rPr lang="zh-CN" altLang="en-US" sz="2000" dirty="0">
                <a:solidFill>
                  <a:srgbClr val="C00000"/>
                </a:solidFill>
                <a:latin typeface="微软雅黑"/>
                <a:ea typeface="微软雅黑"/>
                <a:cs typeface="微软雅黑"/>
              </a:rPr>
              <a:t>移动通信网</a:t>
            </a:r>
            <a:r>
              <a:rPr lang="zh-CN" altLang="en-US" sz="2000" dirty="0">
                <a:solidFill>
                  <a:srgbClr val="000000"/>
                </a:solidFill>
                <a:latin typeface="微软雅黑"/>
                <a:ea typeface="微软雅黑"/>
                <a:cs typeface="微软雅黑"/>
              </a:rPr>
              <a:t>：移动通信网络将成为“</a:t>
            </a:r>
            <a:r>
              <a:rPr lang="zh-CN" altLang="en-US" sz="2000" u="sng" dirty="0">
                <a:solidFill>
                  <a:srgbClr val="000000"/>
                </a:solidFill>
                <a:latin typeface="微软雅黑"/>
                <a:ea typeface="微软雅黑"/>
                <a:cs typeface="微软雅黑"/>
              </a:rPr>
              <a:t>全面、随时、随地</a:t>
            </a:r>
            <a:r>
              <a:rPr lang="zh-CN" altLang="en-US" sz="2000" dirty="0">
                <a:solidFill>
                  <a:srgbClr val="000000"/>
                </a:solidFill>
                <a:latin typeface="微软雅黑"/>
                <a:ea typeface="微软雅黑"/>
                <a:cs typeface="微软雅黑"/>
              </a:rPr>
              <a:t>”传输信息的有效平台。高速、实时、高覆盖率、多元化处理多媒体数据，为“物品触网”创造条件。</a:t>
            </a:r>
            <a:endParaRPr lang="en-US" altLang="zh-CN" sz="2000" dirty="0">
              <a:solidFill>
                <a:srgbClr val="000000"/>
              </a:solidFill>
              <a:latin typeface="微软雅黑"/>
              <a:ea typeface="微软雅黑"/>
              <a:cs typeface="微软雅黑"/>
            </a:endParaRPr>
          </a:p>
          <a:p>
            <a:r>
              <a:rPr lang="zh-CN" altLang="en-US" sz="2000" dirty="0">
                <a:solidFill>
                  <a:srgbClr val="C00000"/>
                </a:solidFill>
                <a:latin typeface="微软雅黑"/>
                <a:ea typeface="微软雅黑"/>
                <a:cs typeface="微软雅黑"/>
              </a:rPr>
              <a:t>新兴无线接入技术</a:t>
            </a:r>
            <a:r>
              <a:rPr lang="zh-CN" altLang="en-US" sz="2000" dirty="0">
                <a:solidFill>
                  <a:srgbClr val="000000"/>
                </a:solidFill>
                <a:latin typeface="微软雅黑"/>
                <a:ea typeface="微软雅黑"/>
                <a:cs typeface="微软雅黑"/>
              </a:rPr>
              <a:t>：</a:t>
            </a:r>
            <a:r>
              <a:rPr lang="en-US" altLang="zh-CN" sz="2000" dirty="0">
                <a:solidFill>
                  <a:srgbClr val="000000"/>
                </a:solidFill>
                <a:latin typeface="微软雅黑"/>
                <a:ea typeface="微软雅黑"/>
                <a:cs typeface="微软雅黑"/>
              </a:rPr>
              <a:t>60GHz</a:t>
            </a:r>
            <a:r>
              <a:rPr lang="zh-CN" altLang="en-US" sz="2000" dirty="0">
                <a:solidFill>
                  <a:srgbClr val="000000"/>
                </a:solidFill>
                <a:latin typeface="微软雅黑"/>
                <a:ea typeface="微软雅黑"/>
                <a:cs typeface="微软雅黑"/>
              </a:rPr>
              <a:t>毫米波通信、可见光通信、低功耗广域网（如</a:t>
            </a:r>
            <a:r>
              <a:rPr lang="en-US" altLang="zh-CN" sz="2000" dirty="0" err="1">
                <a:solidFill>
                  <a:srgbClr val="000000"/>
                </a:solidFill>
                <a:latin typeface="微软雅黑"/>
                <a:ea typeface="微软雅黑"/>
                <a:cs typeface="微软雅黑"/>
              </a:rPr>
              <a:t>LoRa</a:t>
            </a:r>
            <a:r>
              <a:rPr lang="zh-CN" altLang="en-US" sz="2000" dirty="0">
                <a:solidFill>
                  <a:srgbClr val="000000"/>
                </a:solidFill>
                <a:latin typeface="微软雅黑"/>
                <a:ea typeface="微软雅黑"/>
                <a:cs typeface="微软雅黑"/>
              </a:rPr>
              <a:t>、</a:t>
            </a:r>
            <a:r>
              <a:rPr lang="en-US" altLang="zh-CN" sz="2000" dirty="0">
                <a:solidFill>
                  <a:srgbClr val="000000"/>
                </a:solidFill>
                <a:latin typeface="微软雅黑"/>
                <a:ea typeface="微软雅黑"/>
                <a:cs typeface="微软雅黑"/>
              </a:rPr>
              <a:t>NB-</a:t>
            </a:r>
            <a:r>
              <a:rPr lang="en-US" altLang="zh-CN" sz="2000" dirty="0" err="1">
                <a:solidFill>
                  <a:srgbClr val="000000"/>
                </a:solidFill>
                <a:latin typeface="微软雅黑"/>
                <a:ea typeface="微软雅黑"/>
                <a:cs typeface="微软雅黑"/>
              </a:rPr>
              <a:t>IoT</a:t>
            </a:r>
            <a:r>
              <a:rPr lang="zh-CN" altLang="en-US" sz="2000" dirty="0">
                <a:solidFill>
                  <a:srgbClr val="000000"/>
                </a:solidFill>
                <a:latin typeface="微软雅黑"/>
                <a:ea typeface="微软雅黑"/>
                <a:cs typeface="微软雅黑"/>
              </a:rPr>
              <a:t>）等新兴技术有助于解决物联网面对的频谱资源受限、应用需求多样等问题</a:t>
            </a:r>
            <a:endParaRPr lang="zh-CN" altLang="en-US" sz="2000" dirty="0">
              <a:latin typeface="微软雅黑"/>
              <a:ea typeface="微软雅黑"/>
              <a:cs typeface="微软雅黑"/>
            </a:endParaRPr>
          </a:p>
          <a:p>
            <a:endParaRPr kumimoji="1" lang="zh-CN" altLang="en-US" sz="2000" dirty="0">
              <a:latin typeface="微软雅黑"/>
              <a:ea typeface="微软雅黑"/>
              <a:cs typeface="微软雅黑"/>
            </a:endParaRPr>
          </a:p>
        </p:txBody>
      </p:sp>
      <p:sp>
        <p:nvSpPr>
          <p:cNvPr id="3" name="幻灯片编号占位符 2"/>
          <p:cNvSpPr>
            <a:spLocks noGrp="1"/>
          </p:cNvSpPr>
          <p:nvPr>
            <p:ph type="sldNum" sz="quarter" idx="12"/>
          </p:nvPr>
        </p:nvSpPr>
        <p:spPr/>
        <p:txBody>
          <a:bodyPr/>
          <a:lstStyle/>
          <a:p>
            <a:fld id="{0503CE10-F9D3-4072-A615-6A95AA0B7B65}" type="slidenum">
              <a:rPr lang="zh-CN" altLang="en-US" smtClean="0"/>
              <a:t>19</a:t>
            </a:fld>
            <a:endParaRPr lang="zh-CN" altLang="en-US" dirty="0"/>
          </a:p>
        </p:txBody>
      </p:sp>
      <p:sp>
        <p:nvSpPr>
          <p:cNvPr id="4" name="标题 3"/>
          <p:cNvSpPr>
            <a:spLocks noGrp="1"/>
          </p:cNvSpPr>
          <p:nvPr>
            <p:ph type="title"/>
          </p:nvPr>
        </p:nvSpPr>
        <p:spPr/>
        <p:txBody>
          <a:bodyPr/>
          <a:lstStyle/>
          <a:p>
            <a:r>
              <a:rPr kumimoji="1" lang="en-US" altLang="zh-CN" dirty="0">
                <a:latin typeface="微软雅黑"/>
                <a:ea typeface="微软雅黑"/>
                <a:cs typeface="微软雅黑"/>
              </a:rPr>
              <a:t>Q</a:t>
            </a:r>
            <a:r>
              <a:rPr kumimoji="1" lang="zh-CN" altLang="en-US" dirty="0">
                <a:latin typeface="微软雅黑"/>
                <a:ea typeface="微软雅黑"/>
                <a:cs typeface="微软雅黑"/>
              </a:rPr>
              <a:t>：各种网络形式如何应用于物联网？</a:t>
            </a:r>
            <a:endParaRPr kumimoji="1" lang="zh-CN" altLang="en-US" dirty="0"/>
          </a:p>
        </p:txBody>
      </p:sp>
    </p:spTree>
    <p:extLst>
      <p:ext uri="{BB962C8B-B14F-4D97-AF65-F5344CB8AC3E}">
        <p14:creationId xmlns:p14="http://schemas.microsoft.com/office/powerpoint/2010/main" val="423198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a:bodyPr>
          <a:lstStyle/>
          <a:p>
            <a:r>
              <a:rPr lang="en-US" altLang="zh-CN" sz="2800" dirty="0">
                <a:solidFill>
                  <a:srgbClr val="C00000"/>
                </a:solidFill>
              </a:rPr>
              <a:t>1.1 </a:t>
            </a:r>
            <a:r>
              <a:rPr lang="zh-CN" altLang="en-US" sz="2800" dirty="0">
                <a:solidFill>
                  <a:srgbClr val="C00000"/>
                </a:solidFill>
              </a:rPr>
              <a:t>起源与发展</a:t>
            </a:r>
            <a:endParaRPr lang="en-US" altLang="zh-CN" sz="2800" dirty="0">
              <a:solidFill>
                <a:srgbClr val="C00000"/>
              </a:solidFill>
            </a:endParaRPr>
          </a:p>
          <a:p>
            <a:pPr lvl="2"/>
            <a:endParaRPr lang="en-US" altLang="zh-CN" dirty="0">
              <a:solidFill>
                <a:srgbClr val="C00000"/>
              </a:solidFill>
            </a:endParaRPr>
          </a:p>
          <a:p>
            <a:r>
              <a:rPr lang="en-US" altLang="zh-CN" dirty="0"/>
              <a:t>1.2 </a:t>
            </a:r>
            <a:r>
              <a:rPr lang="zh-CN" altLang="en-US" dirty="0"/>
              <a:t>核心技术</a:t>
            </a:r>
            <a:endParaRPr lang="en-US" altLang="zh-CN" dirty="0"/>
          </a:p>
          <a:p>
            <a:pPr lvl="1"/>
            <a:endParaRPr lang="en-US" altLang="zh-CN" dirty="0"/>
          </a:p>
          <a:p>
            <a:r>
              <a:rPr lang="en-US" altLang="zh-CN" dirty="0"/>
              <a:t>1.3 </a:t>
            </a:r>
            <a:r>
              <a:rPr lang="zh-CN" altLang="en-US" dirty="0"/>
              <a:t>主要特点</a:t>
            </a:r>
            <a:endParaRPr lang="en-US" altLang="zh-CN" dirty="0"/>
          </a:p>
          <a:p>
            <a:pPr lvl="1"/>
            <a:endParaRPr lang="en-US" altLang="zh-CN" dirty="0"/>
          </a:p>
          <a:p>
            <a:r>
              <a:rPr lang="zh-CN" altLang="zh-CN" dirty="0"/>
              <a:t>1</a:t>
            </a:r>
            <a:r>
              <a:rPr lang="en-US" altLang="zh-CN" dirty="0"/>
              <a:t>.4 </a:t>
            </a:r>
            <a:r>
              <a:rPr lang="zh-CN" altLang="en-US" dirty="0"/>
              <a:t>发展趋势</a:t>
            </a:r>
            <a:endParaRPr lang="en-US" altLang="zh-CN" dirty="0"/>
          </a:p>
          <a:p>
            <a:pPr lvl="1"/>
            <a:endParaRPr lang="en-US" altLang="zh-CN" dirty="0"/>
          </a:p>
          <a:p>
            <a:r>
              <a:rPr lang="en-US" altLang="zh-CN" dirty="0"/>
              <a:t>1.5 </a:t>
            </a:r>
            <a:r>
              <a:rPr lang="zh-CN" altLang="en-US" dirty="0"/>
              <a:t>应用前景</a:t>
            </a:r>
            <a:endParaRPr lang="en-US" altLang="zh-CN" dirty="0"/>
          </a:p>
        </p:txBody>
      </p:sp>
      <p:sp>
        <p:nvSpPr>
          <p:cNvPr id="3" name="灯片编号占位符 2"/>
          <p:cNvSpPr>
            <a:spLocks noGrp="1"/>
          </p:cNvSpPr>
          <p:nvPr>
            <p:ph type="sldNum" sz="quarter" idx="12"/>
          </p:nvPr>
        </p:nvSpPr>
        <p:spPr/>
        <p:txBody>
          <a:bodyPr/>
          <a:lstStyle/>
          <a:p>
            <a:fld id="{0503CE10-F9D3-4072-A615-6A95AA0B7B65}" type="slidenum">
              <a:rPr lang="zh-CN" altLang="en-US" smtClean="0"/>
              <a:t>2</a:t>
            </a:fld>
            <a:endParaRPr lang="zh-CN" altLang="en-US"/>
          </a:p>
        </p:txBody>
      </p:sp>
      <p:sp>
        <p:nvSpPr>
          <p:cNvPr id="4" name="标题 3"/>
          <p:cNvSpPr>
            <a:spLocks noGrp="1"/>
          </p:cNvSpPr>
          <p:nvPr>
            <p:ph type="title"/>
          </p:nvPr>
        </p:nvSpPr>
        <p:spPr/>
        <p:txBody>
          <a:bodyPr/>
          <a:lstStyle/>
          <a:p>
            <a:r>
              <a:rPr lang="zh-CN" altLang="en-US" dirty="0"/>
              <a:t>本章内容</a:t>
            </a:r>
          </a:p>
        </p:txBody>
      </p:sp>
      <p:sp>
        <p:nvSpPr>
          <p:cNvPr id="5" name="文本框 4"/>
          <p:cNvSpPr txBox="1"/>
          <p:nvPr/>
        </p:nvSpPr>
        <p:spPr>
          <a:xfrm>
            <a:off x="3276633" y="642876"/>
            <a:ext cx="184666" cy="369332"/>
          </a:xfrm>
          <a:prstGeom prst="rect">
            <a:avLst/>
          </a:prstGeom>
          <a:noFill/>
        </p:spPr>
        <p:txBody>
          <a:bodyPr wrap="none" rtlCol="0">
            <a:spAutoFit/>
          </a:bodyPr>
          <a:lstStyle/>
          <a:p>
            <a:endParaRPr kumimoji="1" lang="zh-CN" altLang="en-US" dirty="0"/>
          </a:p>
        </p:txBody>
      </p:sp>
    </p:spTree>
    <p:extLst>
      <p:ext uri="{BB962C8B-B14F-4D97-AF65-F5344CB8AC3E}">
        <p14:creationId xmlns:p14="http://schemas.microsoft.com/office/powerpoint/2010/main" val="31560920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Autofit/>
          </a:bodyPr>
          <a:lstStyle/>
          <a:p>
            <a:pPr marL="342900" indent="-342900" eaLnBrk="0" hangingPunct="0">
              <a:spcAft>
                <a:spcPct val="50000"/>
              </a:spcAft>
              <a:buFont typeface="Arial" charset="0"/>
              <a:buChar char="•"/>
            </a:pPr>
            <a:r>
              <a:rPr lang="zh-CN" altLang="en-US" dirty="0">
                <a:solidFill>
                  <a:srgbClr val="C00000"/>
                </a:solidFill>
                <a:latin typeface="微软雅黑"/>
                <a:ea typeface="微软雅黑"/>
                <a:cs typeface="微软雅黑"/>
              </a:rPr>
              <a:t>管理服务层</a:t>
            </a:r>
            <a:r>
              <a:rPr lang="zh-CN" altLang="en-US" dirty="0">
                <a:latin typeface="微软雅黑"/>
                <a:ea typeface="微软雅黑"/>
                <a:cs typeface="微软雅黑"/>
              </a:rPr>
              <a:t>位于感知识别和网络构建层之上，综合应用层之下，是</a:t>
            </a:r>
            <a:r>
              <a:rPr lang="zh-CN" altLang="en-US" u="sng" dirty="0">
                <a:latin typeface="微软雅黑"/>
                <a:ea typeface="微软雅黑"/>
                <a:cs typeface="微软雅黑"/>
              </a:rPr>
              <a:t>物联网智慧的源泉</a:t>
            </a:r>
            <a:r>
              <a:rPr lang="zh-CN" altLang="en-US" dirty="0">
                <a:latin typeface="微软雅黑"/>
                <a:ea typeface="微软雅黑"/>
                <a:cs typeface="微软雅黑"/>
              </a:rPr>
              <a:t>。人们通常把物联网应用冠以“智能”的名称，如智能交通、智能物流、智能建筑等，其中的智慧就来自这一层。</a:t>
            </a:r>
          </a:p>
          <a:p>
            <a:pPr marL="342900" indent="-342900" eaLnBrk="0" hangingPunct="0">
              <a:spcAft>
                <a:spcPct val="50000"/>
              </a:spcAft>
              <a:buFont typeface="Arial" charset="0"/>
              <a:buChar char="•"/>
            </a:pPr>
            <a:r>
              <a:rPr lang="zh-CN" altLang="en-US" dirty="0">
                <a:latin typeface="微软雅黑"/>
                <a:ea typeface="微软雅黑"/>
                <a:cs typeface="微软雅黑"/>
              </a:rPr>
              <a:t>当感知识别层生成的大量信息经过网络层传输汇聚到管理服务层，如果不能有效地整合与利用，那无异于入宝山而空返，望“数据的海洋”而兴叹。</a:t>
            </a:r>
          </a:p>
          <a:p>
            <a:pPr marL="342900" indent="-342900" eaLnBrk="0" hangingPunct="0">
              <a:spcAft>
                <a:spcPct val="50000"/>
              </a:spcAft>
              <a:buFont typeface="Arial" charset="0"/>
              <a:buChar char="•"/>
            </a:pPr>
            <a:r>
              <a:rPr lang="zh-CN" altLang="en-US" dirty="0">
                <a:latin typeface="微软雅黑"/>
                <a:ea typeface="微软雅黑"/>
                <a:cs typeface="微软雅黑"/>
              </a:rPr>
              <a:t>管理服务层解决数据</a:t>
            </a:r>
            <a:r>
              <a:rPr lang="zh-CN" altLang="en-US" u="sng" dirty="0">
                <a:latin typeface="微软雅黑"/>
                <a:ea typeface="微软雅黑"/>
                <a:cs typeface="微软雅黑"/>
              </a:rPr>
              <a:t>如何存储</a:t>
            </a:r>
            <a:r>
              <a:rPr lang="zh-CN" altLang="en-US" dirty="0">
                <a:latin typeface="微软雅黑"/>
                <a:ea typeface="微软雅黑"/>
                <a:cs typeface="微软雅黑"/>
              </a:rPr>
              <a:t>、</a:t>
            </a:r>
            <a:r>
              <a:rPr lang="zh-CN" altLang="en-US" u="sng" dirty="0">
                <a:latin typeface="微软雅黑"/>
                <a:ea typeface="微软雅黑"/>
                <a:cs typeface="微软雅黑"/>
              </a:rPr>
              <a:t>如何检索</a:t>
            </a:r>
            <a:r>
              <a:rPr lang="zh-CN" altLang="en-US" dirty="0">
                <a:latin typeface="微软雅黑"/>
                <a:ea typeface="微软雅黑"/>
                <a:cs typeface="微软雅黑"/>
              </a:rPr>
              <a:t>、</a:t>
            </a:r>
            <a:r>
              <a:rPr lang="zh-CN" altLang="en-US" u="sng" dirty="0">
                <a:latin typeface="微软雅黑"/>
                <a:ea typeface="微软雅黑"/>
                <a:cs typeface="微软雅黑"/>
              </a:rPr>
              <a:t>如何使用</a:t>
            </a:r>
            <a:r>
              <a:rPr lang="zh-CN" altLang="en-US" dirty="0">
                <a:latin typeface="微软雅黑"/>
                <a:ea typeface="微软雅黑"/>
                <a:cs typeface="微软雅黑"/>
              </a:rPr>
              <a:t>、</a:t>
            </a:r>
            <a:r>
              <a:rPr lang="zh-CN" altLang="en-US" u="sng" dirty="0">
                <a:latin typeface="微软雅黑"/>
                <a:ea typeface="微软雅黑"/>
                <a:cs typeface="微软雅黑"/>
              </a:rPr>
              <a:t>如何不被滥用</a:t>
            </a:r>
            <a:r>
              <a:rPr lang="zh-CN" altLang="en-US" dirty="0">
                <a:latin typeface="微软雅黑"/>
                <a:ea typeface="微软雅黑"/>
                <a:cs typeface="微软雅黑"/>
              </a:rPr>
              <a:t>等问题。</a:t>
            </a:r>
          </a:p>
          <a:p>
            <a:endParaRPr kumimoji="1" lang="zh-CN" altLang="en-US" dirty="0">
              <a:latin typeface="微软雅黑"/>
              <a:ea typeface="微软雅黑"/>
              <a:cs typeface="微软雅黑"/>
            </a:endParaRPr>
          </a:p>
        </p:txBody>
      </p:sp>
      <p:sp>
        <p:nvSpPr>
          <p:cNvPr id="3" name="幻灯片编号占位符 2"/>
          <p:cNvSpPr>
            <a:spLocks noGrp="1"/>
          </p:cNvSpPr>
          <p:nvPr>
            <p:ph type="sldNum" sz="quarter" idx="12"/>
          </p:nvPr>
        </p:nvSpPr>
        <p:spPr/>
        <p:txBody>
          <a:bodyPr/>
          <a:lstStyle/>
          <a:p>
            <a:fld id="{0503CE10-F9D3-4072-A615-6A95AA0B7B65}" type="slidenum">
              <a:rPr lang="zh-CN" altLang="en-US" smtClean="0"/>
              <a:t>20</a:t>
            </a:fld>
            <a:endParaRPr lang="zh-CN" altLang="en-US" dirty="0"/>
          </a:p>
        </p:txBody>
      </p:sp>
      <p:sp>
        <p:nvSpPr>
          <p:cNvPr id="4" name="标题 3"/>
          <p:cNvSpPr>
            <a:spLocks noGrp="1"/>
          </p:cNvSpPr>
          <p:nvPr>
            <p:ph type="title"/>
          </p:nvPr>
        </p:nvSpPr>
        <p:spPr/>
        <p:txBody>
          <a:bodyPr/>
          <a:lstStyle/>
          <a:p>
            <a:r>
              <a:rPr kumimoji="1" lang="zh-CN" altLang="en-US" dirty="0"/>
              <a:t>核心技术－管理服务层</a:t>
            </a:r>
          </a:p>
        </p:txBody>
      </p:sp>
      <p:sp>
        <p:nvSpPr>
          <p:cNvPr id="5" name="矩形 4"/>
          <p:cNvSpPr/>
          <p:nvPr/>
        </p:nvSpPr>
        <p:spPr>
          <a:xfrm>
            <a:off x="75378" y="6457890"/>
            <a:ext cx="1697901" cy="400110"/>
          </a:xfrm>
          <a:prstGeom prst="rect">
            <a:avLst/>
          </a:prstGeom>
          <a:noFill/>
        </p:spPr>
        <p:txBody>
          <a:bodyPr wrap="none">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defRPr/>
            </a:pPr>
            <a:r>
              <a:rPr lang="zh-CN" altLang="en-US" sz="2000" dirty="0">
                <a:ln w="11430"/>
                <a:effectLst>
                  <a:outerShdw blurRad="50800" dist="39000" dir="5460000" algn="tl">
                    <a:srgbClr val="000000">
                      <a:alpha val="38000"/>
                    </a:srgbClr>
                  </a:outerShdw>
                </a:effectLst>
                <a:latin typeface="微软雅黑"/>
                <a:ea typeface="微软雅黑"/>
                <a:cs typeface="微软雅黑"/>
              </a:rPr>
              <a:t>详见</a:t>
            </a:r>
            <a:r>
              <a:rPr lang="en-US" altLang="zh-CN" sz="2000" dirty="0">
                <a:ln w="11430"/>
                <a:effectLst>
                  <a:outerShdw blurRad="50800" dist="39000" dir="5460000" algn="tl">
                    <a:srgbClr val="000000">
                      <a:alpha val="38000"/>
                    </a:srgbClr>
                  </a:outerShdw>
                </a:effectLst>
                <a:latin typeface="微软雅黑"/>
                <a:ea typeface="微软雅黑"/>
                <a:cs typeface="微软雅黑"/>
              </a:rPr>
              <a:t> </a:t>
            </a:r>
            <a:r>
              <a:rPr lang="zh-CN" altLang="en-US" sz="2000" dirty="0">
                <a:ln w="11430"/>
                <a:solidFill>
                  <a:srgbClr val="C00000"/>
                </a:solidFill>
                <a:effectLst>
                  <a:outerShdw blurRad="50800" dist="39000" dir="5460000" algn="tl">
                    <a:srgbClr val="000000">
                      <a:alpha val="38000"/>
                    </a:srgbClr>
                  </a:outerShdw>
                </a:effectLst>
                <a:latin typeface="微软雅黑"/>
                <a:ea typeface="微软雅黑"/>
                <a:cs typeface="微软雅黑"/>
              </a:rPr>
              <a:t>第</a:t>
            </a:r>
            <a:r>
              <a:rPr lang="en-US" altLang="zh-CN" sz="2000" dirty="0">
                <a:ln w="11430"/>
                <a:solidFill>
                  <a:srgbClr val="C00000"/>
                </a:solidFill>
                <a:effectLst>
                  <a:outerShdw blurRad="50800" dist="39000" dir="5460000" algn="tl">
                    <a:srgbClr val="000000">
                      <a:alpha val="38000"/>
                    </a:srgbClr>
                  </a:outerShdw>
                </a:effectLst>
                <a:latin typeface="微软雅黑"/>
                <a:ea typeface="微软雅黑"/>
                <a:cs typeface="微软雅黑"/>
              </a:rPr>
              <a:t>7-9</a:t>
            </a:r>
            <a:r>
              <a:rPr lang="zh-CN" altLang="en-US" sz="2000" dirty="0">
                <a:ln w="11430"/>
                <a:solidFill>
                  <a:srgbClr val="C00000"/>
                </a:solidFill>
                <a:effectLst>
                  <a:outerShdw blurRad="50800" dist="39000" dir="5460000" algn="tl">
                    <a:srgbClr val="000000">
                      <a:alpha val="38000"/>
                    </a:srgbClr>
                  </a:outerShdw>
                </a:effectLst>
                <a:latin typeface="微软雅黑"/>
                <a:ea typeface="微软雅黑"/>
                <a:cs typeface="微软雅黑"/>
              </a:rPr>
              <a:t>章</a:t>
            </a:r>
          </a:p>
        </p:txBody>
      </p:sp>
    </p:spTree>
    <p:extLst>
      <p:ext uri="{BB962C8B-B14F-4D97-AF65-F5344CB8AC3E}">
        <p14:creationId xmlns:p14="http://schemas.microsoft.com/office/powerpoint/2010/main" val="6183311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Autofit/>
          </a:bodyPr>
          <a:lstStyle/>
          <a:p>
            <a:pPr eaLnBrk="0" hangingPunct="0"/>
            <a:r>
              <a:rPr lang="zh-CN" altLang="en-US" dirty="0"/>
              <a:t>物联网将成为大数据的重要来源之一，大数据也将为物联网的发展提供强有力的保障。</a:t>
            </a:r>
            <a:endParaRPr lang="en-US" altLang="zh-CN" dirty="0">
              <a:solidFill>
                <a:srgbClr val="C00000"/>
              </a:solidFill>
              <a:latin typeface="Calibri" charset="0"/>
            </a:endParaRPr>
          </a:p>
          <a:p>
            <a:pPr eaLnBrk="0" hangingPunct="0"/>
            <a:r>
              <a:rPr lang="zh-CN" altLang="en-US" dirty="0">
                <a:solidFill>
                  <a:srgbClr val="C00000"/>
                </a:solidFill>
                <a:latin typeface="Calibri" charset="0"/>
              </a:rPr>
              <a:t>网络化存储</a:t>
            </a:r>
            <a:r>
              <a:rPr lang="zh-CN" altLang="en-US" dirty="0"/>
              <a:t>是存储大规模数据的一种方式</a:t>
            </a:r>
            <a:r>
              <a:rPr lang="zh-CN" altLang="en-US" dirty="0">
                <a:latin typeface="Calibri" charset="0"/>
              </a:rPr>
              <a:t>，主要分为直接附加存储（</a:t>
            </a:r>
            <a:r>
              <a:rPr lang="en-US" altLang="zh-CN" dirty="0">
                <a:latin typeface="Calibri" charset="0"/>
              </a:rPr>
              <a:t>DAS</a:t>
            </a:r>
            <a:r>
              <a:rPr lang="zh-CN" altLang="en-US" dirty="0">
                <a:latin typeface="Calibri" charset="0"/>
              </a:rPr>
              <a:t>）、网络附加存储（</a:t>
            </a:r>
            <a:r>
              <a:rPr lang="en-US" altLang="zh-CN" dirty="0">
                <a:latin typeface="Calibri" charset="0"/>
              </a:rPr>
              <a:t>NAS</a:t>
            </a:r>
            <a:r>
              <a:rPr lang="zh-CN" altLang="en-US" dirty="0">
                <a:latin typeface="Calibri" charset="0"/>
              </a:rPr>
              <a:t>）、存储区域网络（</a:t>
            </a:r>
            <a:r>
              <a:rPr lang="en-US" altLang="zh-CN" dirty="0">
                <a:latin typeface="Calibri" charset="0"/>
              </a:rPr>
              <a:t>SAN</a:t>
            </a:r>
            <a:r>
              <a:rPr lang="zh-CN" altLang="en-US" dirty="0">
                <a:latin typeface="Calibri" charset="0"/>
              </a:rPr>
              <a:t>）。</a:t>
            </a:r>
            <a:endParaRPr lang="en-US" altLang="zh-CN" dirty="0">
              <a:latin typeface="Calibri" charset="0"/>
            </a:endParaRPr>
          </a:p>
          <a:p>
            <a:pPr eaLnBrk="0" hangingPunct="0"/>
            <a:r>
              <a:rPr lang="zh-CN" altLang="en-US" dirty="0">
                <a:solidFill>
                  <a:srgbClr val="C00000"/>
                </a:solidFill>
                <a:latin typeface="Calibri" charset="0"/>
              </a:rPr>
              <a:t>困难：</a:t>
            </a:r>
            <a:r>
              <a:rPr lang="zh-CN" altLang="en-US" dirty="0">
                <a:latin typeface="Calibri" charset="0"/>
              </a:rPr>
              <a:t>只能满足中等规模商业需求</a:t>
            </a:r>
            <a:endParaRPr lang="en-US" altLang="zh-CN" dirty="0">
              <a:latin typeface="Calibri" charset="0"/>
            </a:endParaRPr>
          </a:p>
          <a:p>
            <a:pPr eaLnBrk="0" hangingPunct="0"/>
            <a:r>
              <a:rPr lang="zh-CN" altLang="en-US" dirty="0">
                <a:solidFill>
                  <a:srgbClr val="C00000"/>
                </a:solidFill>
                <a:latin typeface="Calibri" charset="0"/>
              </a:rPr>
              <a:t>数据中心</a:t>
            </a:r>
            <a:r>
              <a:rPr lang="zh-CN" altLang="en-US" dirty="0">
                <a:latin typeface="Calibri" charset="0"/>
              </a:rPr>
              <a:t>不仅包括计算机系统和配套设备（如通信</a:t>
            </a:r>
            <a:r>
              <a:rPr lang="en-US" altLang="zh-CN" dirty="0">
                <a:latin typeface="Calibri" charset="0"/>
              </a:rPr>
              <a:t>/</a:t>
            </a:r>
            <a:r>
              <a:rPr lang="zh-CN" altLang="en-US" dirty="0">
                <a:latin typeface="Calibri" charset="0"/>
              </a:rPr>
              <a:t>存储设备），还包括冗余的数据通信连接</a:t>
            </a:r>
            <a:r>
              <a:rPr lang="en-US" altLang="zh-CN" dirty="0">
                <a:latin typeface="Calibri" charset="0"/>
              </a:rPr>
              <a:t>/</a:t>
            </a:r>
            <a:r>
              <a:rPr lang="zh-CN" altLang="en-US" dirty="0">
                <a:latin typeface="Calibri" charset="0"/>
              </a:rPr>
              <a:t>环境控制设备</a:t>
            </a:r>
            <a:r>
              <a:rPr lang="en-US" altLang="zh-CN" dirty="0">
                <a:latin typeface="Calibri" charset="0"/>
              </a:rPr>
              <a:t>/</a:t>
            </a:r>
            <a:r>
              <a:rPr lang="zh-CN" altLang="en-US" dirty="0">
                <a:latin typeface="Calibri" charset="0"/>
              </a:rPr>
              <a:t>监控设备及安全装置，是一大型的系统工程。通过高度的安全性和可靠性提供及时持续的数据服务，为物联网应用提供良好的支持。</a:t>
            </a:r>
            <a:endParaRPr lang="en-US" altLang="zh-CN" dirty="0">
              <a:latin typeface="Calibri" charset="0"/>
            </a:endParaRPr>
          </a:p>
          <a:p>
            <a:pPr lvl="1" eaLnBrk="0" hangingPunct="0"/>
            <a:r>
              <a:rPr lang="zh-CN" altLang="en-US" dirty="0">
                <a:latin typeface="Calibri" charset="0"/>
              </a:rPr>
              <a:t>典型的数据中心：</a:t>
            </a:r>
            <a:r>
              <a:rPr lang="en-US" altLang="zh-CN" dirty="0">
                <a:latin typeface="Calibri" charset="0"/>
              </a:rPr>
              <a:t>Google</a:t>
            </a:r>
            <a:endParaRPr kumimoji="1" lang="zh-CN" altLang="en-US" dirty="0"/>
          </a:p>
        </p:txBody>
      </p:sp>
      <p:sp>
        <p:nvSpPr>
          <p:cNvPr id="3" name="幻灯片编号占位符 2"/>
          <p:cNvSpPr>
            <a:spLocks noGrp="1"/>
          </p:cNvSpPr>
          <p:nvPr>
            <p:ph type="sldNum" sz="quarter" idx="12"/>
          </p:nvPr>
        </p:nvSpPr>
        <p:spPr/>
        <p:txBody>
          <a:bodyPr/>
          <a:lstStyle/>
          <a:p>
            <a:fld id="{0503CE10-F9D3-4072-A615-6A95AA0B7B65}" type="slidenum">
              <a:rPr lang="zh-CN" altLang="en-US" smtClean="0"/>
              <a:t>21</a:t>
            </a:fld>
            <a:endParaRPr lang="zh-CN" altLang="en-US" dirty="0"/>
          </a:p>
        </p:txBody>
      </p:sp>
      <p:sp>
        <p:nvSpPr>
          <p:cNvPr id="4" name="标题 3"/>
          <p:cNvSpPr>
            <a:spLocks noGrp="1"/>
          </p:cNvSpPr>
          <p:nvPr>
            <p:ph type="title"/>
          </p:nvPr>
        </p:nvSpPr>
        <p:spPr/>
        <p:txBody>
          <a:bodyPr/>
          <a:lstStyle/>
          <a:p>
            <a:r>
              <a:rPr kumimoji="1" lang="zh-CN" altLang="en-US" dirty="0"/>
              <a:t>管理服务层：</a:t>
            </a:r>
            <a:br>
              <a:rPr kumimoji="1" lang="en-US" altLang="zh-CN" dirty="0"/>
            </a:br>
            <a:r>
              <a:rPr kumimoji="1" lang="en-US" altLang="zh-CN" dirty="0"/>
              <a:t>		</a:t>
            </a:r>
            <a:r>
              <a:rPr kumimoji="1" lang="zh-CN" altLang="en-US" dirty="0"/>
              <a:t>物联网与大数据</a:t>
            </a:r>
          </a:p>
        </p:txBody>
      </p:sp>
      <p:sp>
        <p:nvSpPr>
          <p:cNvPr id="5" name="矩形 4"/>
          <p:cNvSpPr/>
          <p:nvPr/>
        </p:nvSpPr>
        <p:spPr>
          <a:xfrm>
            <a:off x="2404" y="6457890"/>
            <a:ext cx="1436612" cy="400110"/>
          </a:xfrm>
          <a:prstGeom prst="rect">
            <a:avLst/>
          </a:prstGeom>
          <a:noFill/>
        </p:spPr>
        <p:txBody>
          <a:bodyPr wrap="none">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defRPr/>
            </a:pPr>
            <a:r>
              <a:rPr lang="zh-CN" altLang="en-US" sz="2000" dirty="0">
                <a:ln w="11430"/>
                <a:effectLst>
                  <a:outerShdw blurRad="50800" dist="39000" dir="5460000" algn="tl">
                    <a:srgbClr val="000000">
                      <a:alpha val="38000"/>
                    </a:srgbClr>
                  </a:outerShdw>
                </a:effectLst>
                <a:latin typeface="微软雅黑"/>
                <a:ea typeface="微软雅黑"/>
                <a:cs typeface="微软雅黑"/>
              </a:rPr>
              <a:t>详见</a:t>
            </a:r>
            <a:r>
              <a:rPr lang="en-US" altLang="zh-CN" sz="2000" dirty="0">
                <a:ln w="11430"/>
                <a:effectLst>
                  <a:outerShdw blurRad="50800" dist="39000" dir="5460000" algn="tl">
                    <a:srgbClr val="000000">
                      <a:alpha val="38000"/>
                    </a:srgbClr>
                  </a:outerShdw>
                </a:effectLst>
                <a:latin typeface="微软雅黑"/>
                <a:ea typeface="微软雅黑"/>
                <a:cs typeface="微软雅黑"/>
              </a:rPr>
              <a:t> </a:t>
            </a:r>
            <a:r>
              <a:rPr lang="zh-CN" altLang="en-US" sz="2000" dirty="0">
                <a:ln w="11430"/>
                <a:solidFill>
                  <a:srgbClr val="C00000"/>
                </a:solidFill>
                <a:effectLst>
                  <a:outerShdw blurRad="50800" dist="39000" dir="5460000" algn="tl">
                    <a:srgbClr val="000000">
                      <a:alpha val="38000"/>
                    </a:srgbClr>
                  </a:outerShdw>
                </a:effectLst>
                <a:latin typeface="微软雅黑"/>
                <a:ea typeface="微软雅黑"/>
                <a:cs typeface="微软雅黑"/>
              </a:rPr>
              <a:t>第</a:t>
            </a:r>
            <a:r>
              <a:rPr lang="en-US" altLang="zh-CN" sz="2000" dirty="0">
                <a:ln w="11430"/>
                <a:solidFill>
                  <a:srgbClr val="C00000"/>
                </a:solidFill>
                <a:effectLst>
                  <a:outerShdw blurRad="50800" dist="39000" dir="5460000" algn="tl">
                    <a:srgbClr val="000000">
                      <a:alpha val="38000"/>
                    </a:srgbClr>
                  </a:outerShdw>
                </a:effectLst>
                <a:latin typeface="微软雅黑"/>
                <a:ea typeface="微软雅黑"/>
                <a:cs typeface="微软雅黑"/>
              </a:rPr>
              <a:t>7</a:t>
            </a:r>
            <a:r>
              <a:rPr lang="zh-CN" altLang="en-US" sz="2000" dirty="0">
                <a:ln w="11430"/>
                <a:solidFill>
                  <a:srgbClr val="C00000"/>
                </a:solidFill>
                <a:effectLst>
                  <a:outerShdw blurRad="50800" dist="39000" dir="5460000" algn="tl">
                    <a:srgbClr val="000000">
                      <a:alpha val="38000"/>
                    </a:srgbClr>
                  </a:outerShdw>
                </a:effectLst>
                <a:latin typeface="微软雅黑"/>
                <a:ea typeface="微软雅黑"/>
                <a:cs typeface="微软雅黑"/>
              </a:rPr>
              <a:t>章</a:t>
            </a:r>
          </a:p>
        </p:txBody>
      </p:sp>
    </p:spTree>
    <p:extLst>
      <p:ext uri="{BB962C8B-B14F-4D97-AF65-F5344CB8AC3E}">
        <p14:creationId xmlns:p14="http://schemas.microsoft.com/office/powerpoint/2010/main" val="15998954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endParaRPr lang="zh-CN" altLang="en-US" dirty="0"/>
          </a:p>
        </p:txBody>
      </p:sp>
      <p:sp>
        <p:nvSpPr>
          <p:cNvPr id="3" name="灯片编号占位符 2"/>
          <p:cNvSpPr>
            <a:spLocks noGrp="1"/>
          </p:cNvSpPr>
          <p:nvPr>
            <p:ph type="sldNum" sz="quarter" idx="12"/>
          </p:nvPr>
        </p:nvSpPr>
        <p:spPr/>
        <p:txBody>
          <a:bodyPr/>
          <a:lstStyle/>
          <a:p>
            <a:fld id="{0503CE10-F9D3-4072-A615-6A95AA0B7B65}" type="slidenum">
              <a:rPr lang="zh-CN" altLang="en-US" smtClean="0"/>
              <a:t>22</a:t>
            </a:fld>
            <a:endParaRPr lang="zh-CN" altLang="en-US" dirty="0"/>
          </a:p>
        </p:txBody>
      </p:sp>
      <p:sp>
        <p:nvSpPr>
          <p:cNvPr id="4" name="标题 3"/>
          <p:cNvSpPr>
            <a:spLocks noGrp="1"/>
          </p:cNvSpPr>
          <p:nvPr>
            <p:ph type="title"/>
          </p:nvPr>
        </p:nvSpPr>
        <p:spPr/>
        <p:txBody>
          <a:bodyPr/>
          <a:lstStyle/>
          <a:p>
            <a:r>
              <a:rPr lang="en-US" altLang="zh-CN" dirty="0"/>
              <a:t>Google</a:t>
            </a:r>
            <a:r>
              <a:rPr lang="zh-CN" altLang="en-US" dirty="0"/>
              <a:t>数据中心</a:t>
            </a:r>
          </a:p>
        </p:txBody>
      </p:sp>
      <p:pic>
        <p:nvPicPr>
          <p:cNvPr id="5" name="图片 4" descr="google-datacenter-tech-0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07141" y="2632032"/>
            <a:ext cx="3697882" cy="2325123"/>
          </a:xfrm>
          <a:prstGeom prst="rect">
            <a:avLst/>
          </a:prstGeom>
          <a:noFill/>
          <a:ln>
            <a:noFill/>
          </a:ln>
        </p:spPr>
      </p:pic>
      <p:sp>
        <p:nvSpPr>
          <p:cNvPr id="7" name="文本框 6"/>
          <p:cNvSpPr txBox="1"/>
          <p:nvPr/>
        </p:nvSpPr>
        <p:spPr>
          <a:xfrm>
            <a:off x="707141" y="5136543"/>
            <a:ext cx="3697882" cy="913070"/>
          </a:xfrm>
          <a:prstGeom prst="rect">
            <a:avLst/>
          </a:prstGeom>
          <a:noFill/>
        </p:spPr>
        <p:txBody>
          <a:bodyPr wrap="square" rtlCol="0">
            <a:spAutoFit/>
          </a:bodyPr>
          <a:lstStyle/>
          <a:p>
            <a:pPr algn="ctr">
              <a:lnSpc>
                <a:spcPct val="90000"/>
              </a:lnSpc>
              <a:spcBef>
                <a:spcPts val="1000"/>
              </a:spcBef>
            </a:pPr>
            <a:r>
              <a:rPr lang="zh-CN" altLang="zh-CN" sz="1600" dirty="0">
                <a:latin typeface="微软雅黑" panose="020B0503020204020204" pitchFamily="34" charset="-122"/>
                <a:ea typeface="微软雅黑" panose="020B0503020204020204" pitchFamily="34" charset="-122"/>
              </a:rPr>
              <a:t>数据中心中的服务器及网络</a:t>
            </a:r>
            <a:endParaRPr lang="en-US" altLang="zh-CN" sz="1600" dirty="0">
              <a:latin typeface="微软雅黑" panose="020B0503020204020204" pitchFamily="34" charset="-122"/>
              <a:ea typeface="微软雅黑" panose="020B0503020204020204" pitchFamily="34" charset="-122"/>
            </a:endParaRPr>
          </a:p>
          <a:p>
            <a:pPr algn="ctr">
              <a:lnSpc>
                <a:spcPct val="90000"/>
              </a:lnSpc>
              <a:spcBef>
                <a:spcPts val="1000"/>
              </a:spcBef>
            </a:pPr>
            <a:r>
              <a:rPr lang="zh-CN" altLang="zh-CN" sz="1400" dirty="0">
                <a:latin typeface="微软雅黑" panose="020B0503020204020204" pitchFamily="34" charset="-122"/>
                <a:ea typeface="微软雅黑" panose="020B0503020204020204" pitchFamily="34" charset="-122"/>
              </a:rPr>
              <a:t>（黄色线缆为光纤）</a:t>
            </a:r>
            <a:endParaRPr lang="zh-CN" altLang="en-US" sz="1400" dirty="0">
              <a:latin typeface="微软雅黑" panose="020B0503020204020204" pitchFamily="34" charset="-122"/>
              <a:ea typeface="微软雅黑" panose="020B0503020204020204" pitchFamily="34" charset="-122"/>
            </a:endParaRPr>
          </a:p>
          <a:p>
            <a:pPr algn="ctr"/>
            <a:endParaRPr lang="zh-CN" altLang="en-US" dirty="0"/>
          </a:p>
        </p:txBody>
      </p:sp>
      <p:pic>
        <p:nvPicPr>
          <p:cNvPr id="8" name="图片 7" descr="google-datacenter-tech-05"/>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82821" y="2632032"/>
            <a:ext cx="3832529" cy="2325123"/>
          </a:xfrm>
          <a:prstGeom prst="rect">
            <a:avLst/>
          </a:prstGeom>
          <a:noFill/>
          <a:ln>
            <a:noFill/>
          </a:ln>
        </p:spPr>
      </p:pic>
      <p:sp>
        <p:nvSpPr>
          <p:cNvPr id="9" name="矩形 8"/>
          <p:cNvSpPr/>
          <p:nvPr/>
        </p:nvSpPr>
        <p:spPr>
          <a:xfrm>
            <a:off x="4313085" y="5136543"/>
            <a:ext cx="4572000" cy="636072"/>
          </a:xfrm>
          <a:prstGeom prst="rect">
            <a:avLst/>
          </a:prstGeom>
        </p:spPr>
        <p:txBody>
          <a:bodyPr>
            <a:spAutoFit/>
          </a:bodyPr>
          <a:lstStyle/>
          <a:p>
            <a:pPr algn="ctr">
              <a:lnSpc>
                <a:spcPct val="90000"/>
              </a:lnSpc>
              <a:spcBef>
                <a:spcPts val="1000"/>
              </a:spcBef>
            </a:pPr>
            <a:r>
              <a:rPr lang="zh-CN" altLang="zh-CN" sz="1600" dirty="0">
                <a:latin typeface="微软雅黑" panose="020B0503020204020204" pitchFamily="34" charset="-122"/>
                <a:ea typeface="微软雅黑" panose="020B0503020204020204" pitchFamily="34" charset="-122"/>
              </a:rPr>
              <a:t>数据中心冷却系统</a:t>
            </a:r>
            <a:endParaRPr lang="en-US" altLang="zh-CN" sz="1600" dirty="0">
              <a:latin typeface="微软雅黑" panose="020B0503020204020204" pitchFamily="34" charset="-122"/>
              <a:ea typeface="微软雅黑" panose="020B0503020204020204" pitchFamily="34" charset="-122"/>
            </a:endParaRPr>
          </a:p>
          <a:p>
            <a:pPr algn="ctr">
              <a:lnSpc>
                <a:spcPct val="90000"/>
              </a:lnSpc>
              <a:spcBef>
                <a:spcPts val="1000"/>
              </a:spcBef>
            </a:pPr>
            <a:r>
              <a:rPr lang="zh-CN" altLang="en-US" sz="1400" dirty="0">
                <a:latin typeface="微软雅黑" panose="020B0503020204020204" pitchFamily="34" charset="-122"/>
                <a:ea typeface="微软雅黑" panose="020B0503020204020204" pitchFamily="34" charset="-122"/>
              </a:rPr>
              <a:t>（</a:t>
            </a:r>
            <a:r>
              <a:rPr lang="zh-CN" altLang="zh-CN" sz="1400" dirty="0">
                <a:latin typeface="微软雅黑" panose="020B0503020204020204" pitchFamily="34" charset="-122"/>
                <a:ea typeface="微软雅黑" panose="020B0503020204020204" pitchFamily="34" charset="-122"/>
              </a:rPr>
              <a:t>蓝色水管中为冷水</a:t>
            </a:r>
            <a:r>
              <a:rPr lang="zh-CN" altLang="en-US" sz="1400" dirty="0">
                <a:latin typeface="微软雅黑" panose="020B0503020204020204" pitchFamily="34" charset="-122"/>
                <a:ea typeface="微软雅黑" panose="020B0503020204020204" pitchFamily="34" charset="-122"/>
              </a:rPr>
              <a:t>，</a:t>
            </a:r>
            <a:r>
              <a:rPr lang="zh-CN" altLang="zh-CN" sz="1400" dirty="0">
                <a:latin typeface="微软雅黑" panose="020B0503020204020204" pitchFamily="34" charset="-122"/>
                <a:ea typeface="微软雅黑" panose="020B0503020204020204" pitchFamily="34" charset="-122"/>
              </a:rPr>
              <a:t>红色水管中为冷却后的热水</a:t>
            </a:r>
            <a:r>
              <a:rPr lang="zh-CN" altLang="en-US" sz="1400" dirty="0">
                <a:latin typeface="微软雅黑" panose="020B0503020204020204" pitchFamily="34" charset="-122"/>
                <a:ea typeface="微软雅黑" panose="020B0503020204020204" pitchFamily="34" charset="-122"/>
              </a:rPr>
              <a:t>）</a:t>
            </a:r>
            <a:endParaRPr lang="en-US" altLang="zh-CN" sz="14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0667761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a:bodyPr>
          <a:lstStyle/>
          <a:p>
            <a:r>
              <a:rPr lang="zh-CN" altLang="en-US" dirty="0">
                <a:latin typeface="Calibri" charset="0"/>
              </a:rPr>
              <a:t>云计算为计算机产业与物联网提供三个层次的基础服务：</a:t>
            </a:r>
            <a:endParaRPr lang="en-US" altLang="zh-CN" dirty="0">
              <a:latin typeface="Calibri" charset="0"/>
            </a:endParaRPr>
          </a:p>
          <a:p>
            <a:pPr lvl="1"/>
            <a:r>
              <a:rPr lang="zh-CN" altLang="en-US" dirty="0">
                <a:latin typeface="Calibri" charset="0"/>
              </a:rPr>
              <a:t>基础设施即服务（</a:t>
            </a:r>
            <a:r>
              <a:rPr lang="en-US" altLang="zh-CN" dirty="0">
                <a:latin typeface="Calibri" charset="0"/>
              </a:rPr>
              <a:t>IaaS</a:t>
            </a:r>
            <a:r>
              <a:rPr lang="zh-CN" altLang="en-US" dirty="0">
                <a:latin typeface="Calibri" charset="0"/>
              </a:rPr>
              <a:t>）</a:t>
            </a:r>
            <a:endParaRPr lang="en-US" altLang="zh-CN" dirty="0">
              <a:latin typeface="Calibri" charset="0"/>
            </a:endParaRPr>
          </a:p>
          <a:p>
            <a:pPr lvl="1"/>
            <a:r>
              <a:rPr lang="zh-CN" altLang="en-US" dirty="0">
                <a:latin typeface="Calibri" charset="0"/>
              </a:rPr>
              <a:t>平台即服务（</a:t>
            </a:r>
            <a:r>
              <a:rPr lang="en-US" altLang="zh-CN" dirty="0">
                <a:latin typeface="Calibri" charset="0"/>
              </a:rPr>
              <a:t>PaaS</a:t>
            </a:r>
            <a:r>
              <a:rPr lang="zh-CN" altLang="en-US" dirty="0">
                <a:latin typeface="Calibri" charset="0"/>
              </a:rPr>
              <a:t>）</a:t>
            </a:r>
            <a:endParaRPr lang="en-US" altLang="zh-CN" dirty="0">
              <a:latin typeface="Calibri" charset="0"/>
            </a:endParaRPr>
          </a:p>
          <a:p>
            <a:pPr lvl="1"/>
            <a:r>
              <a:rPr lang="zh-CN" altLang="en-US" dirty="0">
                <a:latin typeface="Calibri" charset="0"/>
              </a:rPr>
              <a:t>软件即服务（</a:t>
            </a:r>
            <a:r>
              <a:rPr lang="en-US" altLang="zh-CN" dirty="0" err="1">
                <a:latin typeface="Calibri" charset="0"/>
              </a:rPr>
              <a:t>SaaS</a:t>
            </a:r>
            <a:r>
              <a:rPr lang="zh-CN" altLang="en-US" dirty="0">
                <a:latin typeface="Calibri" charset="0"/>
              </a:rPr>
              <a:t>）</a:t>
            </a:r>
            <a:endParaRPr lang="en-US" altLang="zh-CN" dirty="0">
              <a:latin typeface="Calibri" charset="0"/>
            </a:endParaRPr>
          </a:p>
          <a:p>
            <a:r>
              <a:rPr lang="zh-CN" altLang="en-US" dirty="0">
                <a:solidFill>
                  <a:srgbClr val="C00000"/>
                </a:solidFill>
                <a:latin typeface="Calibri" charset="0"/>
              </a:rPr>
              <a:t>云存储</a:t>
            </a:r>
            <a:r>
              <a:rPr lang="zh-CN" altLang="en-US" dirty="0"/>
              <a:t>服务提供了电子数据的普适访问，从而极大地简化了数据的跨设备管理和一致性维护。</a:t>
            </a:r>
            <a:endParaRPr lang="en-US" altLang="zh-CN" dirty="0">
              <a:solidFill>
                <a:srgbClr val="C00000"/>
              </a:solidFill>
              <a:latin typeface="Calibri" charset="0"/>
            </a:endParaRPr>
          </a:p>
          <a:p>
            <a:r>
              <a:rPr lang="zh-CN" altLang="en-US" dirty="0">
                <a:solidFill>
                  <a:srgbClr val="C00000"/>
                </a:solidFill>
                <a:latin typeface="Calibri" charset="0"/>
              </a:rPr>
              <a:t>云下载</a:t>
            </a:r>
            <a:r>
              <a:rPr lang="zh-CN" altLang="en-US" dirty="0"/>
              <a:t>通过云存储来保证数据健康度、提升数据传输率，从而提供高质量的下载服务，减少了用户端的能耗。</a:t>
            </a:r>
            <a:endParaRPr lang="en-US" altLang="zh-CN" dirty="0"/>
          </a:p>
          <a:p>
            <a:r>
              <a:rPr kumimoji="1" lang="zh-CN" altLang="en-US" dirty="0"/>
              <a:t>在云计算的支持下，用户</a:t>
            </a:r>
            <a:r>
              <a:rPr lang="zh-CN" altLang="en-US" dirty="0"/>
              <a:t>可以灵活租用云计算服务、避免基础设施投资，将资金和时间用于为客户提供更好的物联网服务，使物联网更加普及和高效。</a:t>
            </a:r>
            <a:endParaRPr kumimoji="1" lang="zh-CN" altLang="en-US" dirty="0"/>
          </a:p>
        </p:txBody>
      </p:sp>
      <p:sp>
        <p:nvSpPr>
          <p:cNvPr id="3" name="幻灯片编号占位符 2"/>
          <p:cNvSpPr>
            <a:spLocks noGrp="1"/>
          </p:cNvSpPr>
          <p:nvPr>
            <p:ph type="sldNum" sz="quarter" idx="12"/>
          </p:nvPr>
        </p:nvSpPr>
        <p:spPr/>
        <p:txBody>
          <a:bodyPr/>
          <a:lstStyle/>
          <a:p>
            <a:fld id="{0503CE10-F9D3-4072-A615-6A95AA0B7B65}" type="slidenum">
              <a:rPr lang="zh-CN" altLang="en-US" smtClean="0"/>
              <a:t>23</a:t>
            </a:fld>
            <a:endParaRPr lang="zh-CN" altLang="en-US" dirty="0"/>
          </a:p>
        </p:txBody>
      </p:sp>
      <p:sp>
        <p:nvSpPr>
          <p:cNvPr id="4" name="标题 3"/>
          <p:cNvSpPr>
            <a:spLocks noGrp="1"/>
          </p:cNvSpPr>
          <p:nvPr>
            <p:ph type="title"/>
          </p:nvPr>
        </p:nvSpPr>
        <p:spPr/>
        <p:txBody>
          <a:bodyPr/>
          <a:lstStyle/>
          <a:p>
            <a:r>
              <a:rPr kumimoji="1" lang="zh-CN" altLang="en-US" dirty="0"/>
              <a:t>管理服务层：</a:t>
            </a:r>
            <a:br>
              <a:rPr kumimoji="1" lang="en-US" altLang="zh-CN" dirty="0"/>
            </a:br>
            <a:r>
              <a:rPr kumimoji="1" lang="en-US" altLang="zh-CN" dirty="0"/>
              <a:t>			</a:t>
            </a:r>
            <a:r>
              <a:rPr kumimoji="1" lang="zh-CN" altLang="en-US" dirty="0"/>
              <a:t>云计算</a:t>
            </a:r>
          </a:p>
        </p:txBody>
      </p:sp>
      <p:sp>
        <p:nvSpPr>
          <p:cNvPr id="5" name="矩形 4"/>
          <p:cNvSpPr/>
          <p:nvPr/>
        </p:nvSpPr>
        <p:spPr>
          <a:xfrm>
            <a:off x="75340" y="6457890"/>
            <a:ext cx="1436612" cy="400110"/>
          </a:xfrm>
          <a:prstGeom prst="rect">
            <a:avLst/>
          </a:prstGeom>
          <a:noFill/>
        </p:spPr>
        <p:txBody>
          <a:bodyPr wrap="none">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defRPr/>
            </a:pPr>
            <a:r>
              <a:rPr lang="zh-CN" altLang="en-US" sz="2000" dirty="0">
                <a:ln w="11430"/>
                <a:effectLst>
                  <a:outerShdw blurRad="50800" dist="39000" dir="5460000" algn="tl">
                    <a:srgbClr val="000000">
                      <a:alpha val="38000"/>
                    </a:srgbClr>
                  </a:outerShdw>
                </a:effectLst>
                <a:latin typeface="微软雅黑"/>
                <a:ea typeface="微软雅黑"/>
                <a:cs typeface="微软雅黑"/>
              </a:rPr>
              <a:t>详见</a:t>
            </a:r>
            <a:r>
              <a:rPr lang="en-US" altLang="zh-CN" sz="2000" dirty="0">
                <a:ln w="11430"/>
                <a:effectLst>
                  <a:outerShdw blurRad="50800" dist="39000" dir="5460000" algn="tl">
                    <a:srgbClr val="000000">
                      <a:alpha val="38000"/>
                    </a:srgbClr>
                  </a:outerShdw>
                </a:effectLst>
                <a:latin typeface="微软雅黑"/>
                <a:ea typeface="微软雅黑"/>
                <a:cs typeface="微软雅黑"/>
              </a:rPr>
              <a:t> </a:t>
            </a:r>
            <a:r>
              <a:rPr lang="zh-CN" altLang="en-US" sz="2000" dirty="0">
                <a:ln w="11430"/>
                <a:solidFill>
                  <a:srgbClr val="C00000"/>
                </a:solidFill>
                <a:effectLst>
                  <a:outerShdw blurRad="50800" dist="39000" dir="5460000" algn="tl">
                    <a:srgbClr val="000000">
                      <a:alpha val="38000"/>
                    </a:srgbClr>
                  </a:outerShdw>
                </a:effectLst>
                <a:latin typeface="微软雅黑"/>
                <a:ea typeface="微软雅黑"/>
                <a:cs typeface="微软雅黑"/>
              </a:rPr>
              <a:t>第</a:t>
            </a:r>
            <a:r>
              <a:rPr lang="en-US" altLang="zh-CN" sz="2000" dirty="0">
                <a:ln w="11430"/>
                <a:solidFill>
                  <a:srgbClr val="C00000"/>
                </a:solidFill>
                <a:effectLst>
                  <a:outerShdw blurRad="50800" dist="39000" dir="5460000" algn="tl">
                    <a:srgbClr val="000000">
                      <a:alpha val="38000"/>
                    </a:srgbClr>
                  </a:outerShdw>
                </a:effectLst>
                <a:latin typeface="微软雅黑"/>
                <a:ea typeface="微软雅黑"/>
                <a:cs typeface="微软雅黑"/>
              </a:rPr>
              <a:t>8</a:t>
            </a:r>
            <a:r>
              <a:rPr lang="zh-CN" altLang="en-US" sz="2000" dirty="0">
                <a:ln w="11430"/>
                <a:solidFill>
                  <a:srgbClr val="C00000"/>
                </a:solidFill>
                <a:effectLst>
                  <a:outerShdw blurRad="50800" dist="39000" dir="5460000" algn="tl">
                    <a:srgbClr val="000000">
                      <a:alpha val="38000"/>
                    </a:srgbClr>
                  </a:outerShdw>
                </a:effectLst>
                <a:latin typeface="微软雅黑"/>
                <a:ea typeface="微软雅黑"/>
                <a:cs typeface="微软雅黑"/>
              </a:rPr>
              <a:t>章</a:t>
            </a:r>
          </a:p>
        </p:txBody>
      </p:sp>
    </p:spTree>
    <p:extLst>
      <p:ext uri="{BB962C8B-B14F-4D97-AF65-F5344CB8AC3E}">
        <p14:creationId xmlns:p14="http://schemas.microsoft.com/office/powerpoint/2010/main" val="12368149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Autofit/>
          </a:bodyPr>
          <a:lstStyle/>
          <a:p>
            <a:pPr eaLnBrk="0" hangingPunct="0"/>
            <a:r>
              <a:rPr lang="en-US" altLang="zh-CN" dirty="0">
                <a:solidFill>
                  <a:srgbClr val="C00000"/>
                </a:solidFill>
                <a:latin typeface="Calibri" charset="0"/>
              </a:rPr>
              <a:t>RFID</a:t>
            </a:r>
            <a:r>
              <a:rPr lang="zh-CN" altLang="en-US" dirty="0">
                <a:solidFill>
                  <a:srgbClr val="C00000"/>
                </a:solidFill>
                <a:latin typeface="Calibri" charset="0"/>
              </a:rPr>
              <a:t>安全</a:t>
            </a:r>
            <a:endParaRPr lang="en-US" altLang="zh-CN" dirty="0">
              <a:solidFill>
                <a:srgbClr val="C00000"/>
              </a:solidFill>
              <a:latin typeface="Calibri" charset="0"/>
            </a:endParaRPr>
          </a:p>
          <a:p>
            <a:pPr lvl="1" eaLnBrk="0" hangingPunct="0"/>
            <a:r>
              <a:rPr lang="zh-CN" altLang="en-US" dirty="0">
                <a:latin typeface="Calibri" charset="0"/>
              </a:rPr>
              <a:t>主要安全和隐私隐患：窃听、跟踪、中间人攻击、欺骗</a:t>
            </a:r>
            <a:r>
              <a:rPr lang="en-US" altLang="zh-CN" dirty="0">
                <a:latin typeface="Calibri" charset="0"/>
              </a:rPr>
              <a:t>/</a:t>
            </a:r>
            <a:r>
              <a:rPr lang="zh-CN" altLang="en-US" dirty="0">
                <a:latin typeface="Calibri" charset="0"/>
              </a:rPr>
              <a:t>重放</a:t>
            </a:r>
            <a:r>
              <a:rPr lang="en-US" altLang="zh-CN" dirty="0">
                <a:latin typeface="Calibri" charset="0"/>
              </a:rPr>
              <a:t>/</a:t>
            </a:r>
            <a:r>
              <a:rPr lang="zh-CN" altLang="en-US" dirty="0">
                <a:latin typeface="Calibri" charset="0"/>
              </a:rPr>
              <a:t>克隆、物理破解、篡改信息、拒绝服务攻击、</a:t>
            </a:r>
            <a:r>
              <a:rPr lang="en-US" altLang="zh-CN" dirty="0">
                <a:latin typeface="Calibri" charset="0"/>
              </a:rPr>
              <a:t>RFID</a:t>
            </a:r>
            <a:r>
              <a:rPr lang="zh-CN" altLang="en-US" dirty="0">
                <a:latin typeface="Calibri" charset="0"/>
              </a:rPr>
              <a:t>病毒</a:t>
            </a:r>
            <a:r>
              <a:rPr lang="en-US" altLang="zh-CN" dirty="0">
                <a:latin typeface="Calibri" charset="0"/>
              </a:rPr>
              <a:t>…</a:t>
            </a:r>
          </a:p>
          <a:p>
            <a:pPr lvl="1" eaLnBrk="0" hangingPunct="0"/>
            <a:r>
              <a:rPr lang="zh-CN" altLang="en-US" dirty="0">
                <a:latin typeface="Calibri" charset="0"/>
              </a:rPr>
              <a:t>保护手段：物理安全机制</a:t>
            </a:r>
            <a:r>
              <a:rPr lang="en-US" altLang="zh-CN" dirty="0">
                <a:latin typeface="Calibri" charset="0"/>
              </a:rPr>
              <a:t>/</a:t>
            </a:r>
            <a:r>
              <a:rPr lang="zh-CN" altLang="en-US" dirty="0">
                <a:latin typeface="Calibri" charset="0"/>
              </a:rPr>
              <a:t>密码学安全机制</a:t>
            </a:r>
            <a:r>
              <a:rPr lang="en-US" altLang="zh-CN" dirty="0">
                <a:latin typeface="Calibri" charset="0"/>
              </a:rPr>
              <a:t>/PUF…</a:t>
            </a:r>
          </a:p>
          <a:p>
            <a:pPr eaLnBrk="0" hangingPunct="0"/>
            <a:endParaRPr lang="en-US" altLang="zh-CN" dirty="0">
              <a:latin typeface="Calibri" charset="0"/>
            </a:endParaRPr>
          </a:p>
          <a:p>
            <a:pPr eaLnBrk="0" hangingPunct="0"/>
            <a:r>
              <a:rPr lang="zh-CN" altLang="en-US" dirty="0">
                <a:solidFill>
                  <a:srgbClr val="C00000"/>
                </a:solidFill>
                <a:latin typeface="Calibri" charset="0"/>
              </a:rPr>
              <a:t>位置隐私</a:t>
            </a:r>
          </a:p>
          <a:p>
            <a:pPr lvl="1" eaLnBrk="0" hangingPunct="0"/>
            <a:r>
              <a:rPr lang="zh-CN" altLang="en-US" dirty="0">
                <a:latin typeface="Calibri" charset="0"/>
              </a:rPr>
              <a:t>定义：用户对自己位置信息的掌控能力：用户能自由决定是否发布位置信息、将信息发布给谁、通过何种方式来发布以及发布的信息有多详细。 </a:t>
            </a:r>
          </a:p>
          <a:p>
            <a:pPr lvl="1" eaLnBrk="0" hangingPunct="0"/>
            <a:r>
              <a:rPr lang="zh-CN" altLang="en-US" dirty="0">
                <a:latin typeface="Calibri" charset="0"/>
              </a:rPr>
              <a:t>保护手段：制度制约、隐私方针、身份匿名、数据混淆</a:t>
            </a:r>
            <a:endParaRPr lang="en-US" altLang="zh-CN" dirty="0">
              <a:latin typeface="Calibri" charset="0"/>
            </a:endParaRPr>
          </a:p>
          <a:p>
            <a:endParaRPr kumimoji="1" lang="zh-CN" altLang="en-US" dirty="0"/>
          </a:p>
        </p:txBody>
      </p:sp>
      <p:sp>
        <p:nvSpPr>
          <p:cNvPr id="3" name="幻灯片编号占位符 2"/>
          <p:cNvSpPr>
            <a:spLocks noGrp="1"/>
          </p:cNvSpPr>
          <p:nvPr>
            <p:ph type="sldNum" sz="quarter" idx="12"/>
          </p:nvPr>
        </p:nvSpPr>
        <p:spPr/>
        <p:txBody>
          <a:bodyPr/>
          <a:lstStyle/>
          <a:p>
            <a:fld id="{0503CE10-F9D3-4072-A615-6A95AA0B7B65}" type="slidenum">
              <a:rPr lang="zh-CN" altLang="en-US" smtClean="0"/>
              <a:t>24</a:t>
            </a:fld>
            <a:endParaRPr lang="zh-CN" altLang="en-US" dirty="0"/>
          </a:p>
        </p:txBody>
      </p:sp>
      <p:sp>
        <p:nvSpPr>
          <p:cNvPr id="4" name="标题 3"/>
          <p:cNvSpPr>
            <a:spLocks noGrp="1"/>
          </p:cNvSpPr>
          <p:nvPr>
            <p:ph type="title"/>
          </p:nvPr>
        </p:nvSpPr>
        <p:spPr/>
        <p:txBody>
          <a:bodyPr/>
          <a:lstStyle/>
          <a:p>
            <a:r>
              <a:rPr kumimoji="1" lang="zh-CN" altLang="en-US" dirty="0"/>
              <a:t>管理服务层：</a:t>
            </a:r>
            <a:br>
              <a:rPr kumimoji="1" lang="en-US" altLang="zh-CN" dirty="0"/>
            </a:br>
            <a:r>
              <a:rPr kumimoji="1" lang="en-US" altLang="zh-CN" dirty="0"/>
              <a:t>	</a:t>
            </a:r>
            <a:r>
              <a:rPr kumimoji="1" lang="zh-CN" altLang="en-US" dirty="0"/>
              <a:t>信息安全与隐私保护</a:t>
            </a:r>
          </a:p>
        </p:txBody>
      </p:sp>
      <p:sp>
        <p:nvSpPr>
          <p:cNvPr id="5" name="矩形 4"/>
          <p:cNvSpPr/>
          <p:nvPr/>
        </p:nvSpPr>
        <p:spPr>
          <a:xfrm>
            <a:off x="75340" y="6457890"/>
            <a:ext cx="1436612" cy="400110"/>
          </a:xfrm>
          <a:prstGeom prst="rect">
            <a:avLst/>
          </a:prstGeom>
          <a:noFill/>
        </p:spPr>
        <p:txBody>
          <a:bodyPr wrap="none">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defRPr/>
            </a:pPr>
            <a:r>
              <a:rPr lang="zh-CN" altLang="en-US" sz="2000" dirty="0">
                <a:ln w="11430"/>
                <a:effectLst>
                  <a:outerShdw blurRad="50800" dist="39000" dir="5460000" algn="tl">
                    <a:srgbClr val="000000">
                      <a:alpha val="38000"/>
                    </a:srgbClr>
                  </a:outerShdw>
                </a:effectLst>
                <a:latin typeface="微软雅黑"/>
                <a:ea typeface="微软雅黑"/>
                <a:cs typeface="微软雅黑"/>
              </a:rPr>
              <a:t>详见</a:t>
            </a:r>
            <a:r>
              <a:rPr lang="en-US" altLang="zh-CN" sz="2000" dirty="0">
                <a:ln w="11430"/>
                <a:effectLst>
                  <a:outerShdw blurRad="50800" dist="39000" dir="5460000" algn="tl">
                    <a:srgbClr val="000000">
                      <a:alpha val="38000"/>
                    </a:srgbClr>
                  </a:outerShdw>
                </a:effectLst>
                <a:latin typeface="微软雅黑"/>
                <a:ea typeface="微软雅黑"/>
                <a:cs typeface="微软雅黑"/>
              </a:rPr>
              <a:t> </a:t>
            </a:r>
            <a:r>
              <a:rPr lang="zh-CN" altLang="en-US" sz="2000" dirty="0">
                <a:ln w="11430"/>
                <a:solidFill>
                  <a:srgbClr val="C00000"/>
                </a:solidFill>
                <a:effectLst>
                  <a:outerShdw blurRad="50800" dist="39000" dir="5460000" algn="tl">
                    <a:srgbClr val="000000">
                      <a:alpha val="38000"/>
                    </a:srgbClr>
                  </a:outerShdw>
                </a:effectLst>
                <a:latin typeface="微软雅黑"/>
                <a:ea typeface="微软雅黑"/>
                <a:cs typeface="微软雅黑"/>
              </a:rPr>
              <a:t>第</a:t>
            </a:r>
            <a:r>
              <a:rPr lang="en-US" altLang="zh-CN" sz="2000" dirty="0">
                <a:ln w="11430"/>
                <a:solidFill>
                  <a:srgbClr val="C00000"/>
                </a:solidFill>
                <a:effectLst>
                  <a:outerShdw blurRad="50800" dist="39000" dir="5460000" algn="tl">
                    <a:srgbClr val="000000">
                      <a:alpha val="38000"/>
                    </a:srgbClr>
                  </a:outerShdw>
                </a:effectLst>
                <a:latin typeface="微软雅黑"/>
                <a:ea typeface="微软雅黑"/>
                <a:cs typeface="微软雅黑"/>
              </a:rPr>
              <a:t>9</a:t>
            </a:r>
            <a:r>
              <a:rPr lang="zh-CN" altLang="en-US" sz="2000" dirty="0">
                <a:ln w="11430"/>
                <a:solidFill>
                  <a:srgbClr val="C00000"/>
                </a:solidFill>
                <a:effectLst>
                  <a:outerShdw blurRad="50800" dist="39000" dir="5460000" algn="tl">
                    <a:srgbClr val="000000">
                      <a:alpha val="38000"/>
                    </a:srgbClr>
                  </a:outerShdw>
                </a:effectLst>
                <a:latin typeface="微软雅黑"/>
                <a:ea typeface="微软雅黑"/>
                <a:cs typeface="微软雅黑"/>
              </a:rPr>
              <a:t>章</a:t>
            </a:r>
          </a:p>
        </p:txBody>
      </p:sp>
    </p:spTree>
    <p:extLst>
      <p:ext uri="{BB962C8B-B14F-4D97-AF65-F5344CB8AC3E}">
        <p14:creationId xmlns:p14="http://schemas.microsoft.com/office/powerpoint/2010/main" val="36426494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a:bodyPr>
          <a:lstStyle/>
          <a:p>
            <a:pPr marL="342900" indent="-342900" eaLnBrk="0" hangingPunct="0">
              <a:spcBef>
                <a:spcPct val="20000"/>
              </a:spcBef>
              <a:buFont typeface="Arial" charset="0"/>
              <a:buChar char="•"/>
            </a:pPr>
            <a:r>
              <a:rPr lang="zh-CN" altLang="en-US" dirty="0">
                <a:latin typeface="微软雅黑"/>
                <a:ea typeface="微软雅黑"/>
                <a:cs typeface="微软雅黑"/>
              </a:rPr>
              <a:t>“实践出真知”，无论任何技术，应用是决定成败的关键。</a:t>
            </a:r>
            <a:r>
              <a:rPr lang="zh-CN" altLang="en-US" u="sng" dirty="0">
                <a:latin typeface="微软雅黑"/>
                <a:ea typeface="微软雅黑"/>
                <a:cs typeface="微软雅黑"/>
              </a:rPr>
              <a:t>物联网丰富的内涵催生出更加丰富的外延应用。</a:t>
            </a:r>
            <a:endParaRPr lang="en-US" altLang="zh-CN" u="sng" dirty="0">
              <a:latin typeface="微软雅黑"/>
              <a:ea typeface="微软雅黑"/>
              <a:cs typeface="微软雅黑"/>
            </a:endParaRPr>
          </a:p>
          <a:p>
            <a:pPr marL="342900" indent="-342900" eaLnBrk="0" hangingPunct="0">
              <a:spcBef>
                <a:spcPct val="20000"/>
              </a:spcBef>
            </a:pPr>
            <a:endParaRPr lang="zh-CN" altLang="en-US" u="sng" dirty="0">
              <a:latin typeface="微软雅黑"/>
              <a:ea typeface="微软雅黑"/>
              <a:cs typeface="微软雅黑"/>
            </a:endParaRPr>
          </a:p>
        </p:txBody>
      </p:sp>
      <p:sp>
        <p:nvSpPr>
          <p:cNvPr id="3" name="幻灯片编号占位符 2"/>
          <p:cNvSpPr>
            <a:spLocks noGrp="1"/>
          </p:cNvSpPr>
          <p:nvPr>
            <p:ph type="sldNum" sz="quarter" idx="12"/>
          </p:nvPr>
        </p:nvSpPr>
        <p:spPr/>
        <p:txBody>
          <a:bodyPr/>
          <a:lstStyle/>
          <a:p>
            <a:fld id="{0503CE10-F9D3-4072-A615-6A95AA0B7B65}" type="slidenum">
              <a:rPr lang="zh-CN" altLang="en-US" smtClean="0"/>
              <a:t>25</a:t>
            </a:fld>
            <a:endParaRPr lang="zh-CN" altLang="en-US" dirty="0"/>
          </a:p>
        </p:txBody>
      </p:sp>
      <p:sp>
        <p:nvSpPr>
          <p:cNvPr id="4" name="标题 3"/>
          <p:cNvSpPr>
            <a:spLocks noGrp="1"/>
          </p:cNvSpPr>
          <p:nvPr>
            <p:ph type="title"/>
          </p:nvPr>
        </p:nvSpPr>
        <p:spPr/>
        <p:txBody>
          <a:bodyPr/>
          <a:lstStyle/>
          <a:p>
            <a:r>
              <a:rPr kumimoji="1" lang="zh-CN" altLang="en-US" dirty="0"/>
              <a:t>核心技术－</a:t>
            </a:r>
            <a:r>
              <a:rPr kumimoji="1" lang="en-US" altLang="zh-CN" dirty="0"/>
              <a:t> </a:t>
            </a:r>
            <a:r>
              <a:rPr kumimoji="1" lang="zh-CN" altLang="en-US" dirty="0"/>
              <a:t>综合应用层</a:t>
            </a:r>
          </a:p>
        </p:txBody>
      </p:sp>
      <p:sp>
        <p:nvSpPr>
          <p:cNvPr id="5" name="矩形 4"/>
          <p:cNvSpPr/>
          <p:nvPr/>
        </p:nvSpPr>
        <p:spPr>
          <a:xfrm>
            <a:off x="-100" y="6457890"/>
            <a:ext cx="1999266" cy="400110"/>
          </a:xfrm>
          <a:prstGeom prst="rect">
            <a:avLst/>
          </a:prstGeom>
          <a:noFill/>
        </p:spPr>
        <p:txBody>
          <a:bodyPr wrap="none">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defRPr/>
            </a:pPr>
            <a:r>
              <a:rPr lang="zh-CN" altLang="en-US" sz="2000" dirty="0">
                <a:ln w="11430"/>
                <a:effectLst>
                  <a:outerShdw blurRad="50800" dist="39000" dir="5460000" algn="tl">
                    <a:srgbClr val="000000">
                      <a:alpha val="38000"/>
                    </a:srgbClr>
                  </a:outerShdw>
                </a:effectLst>
                <a:latin typeface="微软雅黑"/>
                <a:ea typeface="微软雅黑"/>
                <a:cs typeface="微软雅黑"/>
              </a:rPr>
              <a:t>详见</a:t>
            </a:r>
            <a:r>
              <a:rPr lang="en-US" altLang="zh-CN" sz="2000" dirty="0">
                <a:ln w="11430"/>
                <a:effectLst>
                  <a:outerShdw blurRad="50800" dist="39000" dir="5460000" algn="tl">
                    <a:srgbClr val="000000">
                      <a:alpha val="38000"/>
                    </a:srgbClr>
                  </a:outerShdw>
                </a:effectLst>
                <a:latin typeface="微软雅黑"/>
                <a:ea typeface="微软雅黑"/>
                <a:cs typeface="微软雅黑"/>
              </a:rPr>
              <a:t> </a:t>
            </a:r>
            <a:r>
              <a:rPr lang="zh-CN" altLang="en-US" sz="2000" dirty="0">
                <a:ln w="11430"/>
                <a:solidFill>
                  <a:srgbClr val="C00000"/>
                </a:solidFill>
                <a:effectLst>
                  <a:outerShdw blurRad="50800" dist="39000" dir="5460000" algn="tl">
                    <a:srgbClr val="000000">
                      <a:alpha val="38000"/>
                    </a:srgbClr>
                  </a:outerShdw>
                </a:effectLst>
                <a:latin typeface="微软雅黑"/>
                <a:ea typeface="微软雅黑"/>
                <a:cs typeface="微软雅黑"/>
              </a:rPr>
              <a:t>第</a:t>
            </a:r>
            <a:r>
              <a:rPr lang="zh-CN" altLang="zh-CN" sz="2000" dirty="0">
                <a:ln w="11430"/>
                <a:solidFill>
                  <a:srgbClr val="C00000"/>
                </a:solidFill>
                <a:effectLst>
                  <a:outerShdw blurRad="50800" dist="39000" dir="5460000" algn="tl">
                    <a:srgbClr val="000000">
                      <a:alpha val="38000"/>
                    </a:srgbClr>
                  </a:outerShdw>
                </a:effectLst>
                <a:latin typeface="微软雅黑"/>
                <a:ea typeface="微软雅黑"/>
                <a:cs typeface="微软雅黑"/>
              </a:rPr>
              <a:t>1</a:t>
            </a:r>
            <a:r>
              <a:rPr lang="en-US" altLang="zh-CN" sz="2000" dirty="0">
                <a:ln w="11430"/>
                <a:solidFill>
                  <a:srgbClr val="C00000"/>
                </a:solidFill>
                <a:effectLst>
                  <a:outerShdw blurRad="50800" dist="39000" dir="5460000" algn="tl">
                    <a:srgbClr val="000000">
                      <a:alpha val="38000"/>
                    </a:srgbClr>
                  </a:outerShdw>
                </a:effectLst>
                <a:latin typeface="微软雅黑"/>
                <a:ea typeface="微软雅黑"/>
                <a:cs typeface="微软雅黑"/>
              </a:rPr>
              <a:t>0-13</a:t>
            </a:r>
            <a:r>
              <a:rPr lang="zh-CN" altLang="en-US" sz="2000" dirty="0">
                <a:ln w="11430"/>
                <a:solidFill>
                  <a:srgbClr val="C00000"/>
                </a:solidFill>
                <a:effectLst>
                  <a:outerShdw blurRad="50800" dist="39000" dir="5460000" algn="tl">
                    <a:srgbClr val="000000">
                      <a:alpha val="38000"/>
                    </a:srgbClr>
                  </a:outerShdw>
                </a:effectLst>
                <a:latin typeface="微软雅黑"/>
                <a:ea typeface="微软雅黑"/>
                <a:cs typeface="微软雅黑"/>
              </a:rPr>
              <a:t>章</a:t>
            </a:r>
          </a:p>
        </p:txBody>
      </p:sp>
      <p:pic>
        <p:nvPicPr>
          <p:cNvPr id="10" name="图片 9"/>
          <p:cNvPicPr>
            <a:picLocks noChangeAspect="1"/>
          </p:cNvPicPr>
          <p:nvPr/>
        </p:nvPicPr>
        <p:blipFill>
          <a:blip r:embed="rId2"/>
          <a:stretch>
            <a:fillRect/>
          </a:stretch>
        </p:blipFill>
        <p:spPr>
          <a:xfrm>
            <a:off x="2537730" y="2647041"/>
            <a:ext cx="4068539" cy="4010904"/>
          </a:xfrm>
          <a:prstGeom prst="rect">
            <a:avLst/>
          </a:prstGeom>
        </p:spPr>
      </p:pic>
    </p:spTree>
    <p:extLst>
      <p:ext uri="{BB962C8B-B14F-4D97-AF65-F5344CB8AC3E}">
        <p14:creationId xmlns:p14="http://schemas.microsoft.com/office/powerpoint/2010/main" val="30711407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a:bodyPr>
          <a:lstStyle/>
          <a:p>
            <a:pPr marL="342900" indent="-342900" eaLnBrk="0" hangingPunct="0">
              <a:spcBef>
                <a:spcPct val="20000"/>
              </a:spcBef>
              <a:buFont typeface="Arial" charset="0"/>
              <a:buChar char="•"/>
            </a:pPr>
            <a:r>
              <a:rPr lang="zh-CN" altLang="en-US" dirty="0">
                <a:latin typeface="微软雅黑"/>
                <a:ea typeface="微软雅黑"/>
                <a:cs typeface="微软雅黑"/>
              </a:rPr>
              <a:t>传统互联网经历了以数据为中心到以人为中心的转化，典型应用包括文件传输、电子邮件、万维网、电子商务、视频点播、在线游戏和社交网络等；而</a:t>
            </a:r>
            <a:r>
              <a:rPr lang="zh-CN" altLang="en-US" u="sng" dirty="0">
                <a:latin typeface="微软雅黑"/>
                <a:ea typeface="微软雅黑"/>
                <a:cs typeface="微软雅黑"/>
              </a:rPr>
              <a:t>物联网应用以“物”或者物理世界为中心</a:t>
            </a:r>
            <a:r>
              <a:rPr lang="zh-CN" altLang="en-US" dirty="0">
                <a:latin typeface="微软雅黑"/>
                <a:ea typeface="微软雅黑"/>
                <a:cs typeface="微软雅黑"/>
              </a:rPr>
              <a:t>，涵盖智能交通、智能物流、智能建筑、环境监测等等。物联网应用目前正处于快速增长期，具有多样化、规模化、行业化等特点。</a:t>
            </a:r>
          </a:p>
          <a:p>
            <a:endParaRPr kumimoji="1" lang="zh-CN" altLang="en-US" dirty="0">
              <a:latin typeface="微软雅黑"/>
              <a:ea typeface="微软雅黑"/>
              <a:cs typeface="微软雅黑"/>
            </a:endParaRPr>
          </a:p>
        </p:txBody>
      </p:sp>
      <p:sp>
        <p:nvSpPr>
          <p:cNvPr id="3" name="幻灯片编号占位符 2"/>
          <p:cNvSpPr>
            <a:spLocks noGrp="1"/>
          </p:cNvSpPr>
          <p:nvPr>
            <p:ph type="sldNum" sz="quarter" idx="12"/>
          </p:nvPr>
        </p:nvSpPr>
        <p:spPr/>
        <p:txBody>
          <a:bodyPr/>
          <a:lstStyle/>
          <a:p>
            <a:fld id="{0503CE10-F9D3-4072-A615-6A95AA0B7B65}" type="slidenum">
              <a:rPr lang="zh-CN" altLang="en-US" smtClean="0"/>
              <a:t>26</a:t>
            </a:fld>
            <a:endParaRPr lang="zh-CN" altLang="en-US" dirty="0"/>
          </a:p>
        </p:txBody>
      </p:sp>
      <p:sp>
        <p:nvSpPr>
          <p:cNvPr id="4" name="标题 3"/>
          <p:cNvSpPr>
            <a:spLocks noGrp="1"/>
          </p:cNvSpPr>
          <p:nvPr>
            <p:ph type="title"/>
          </p:nvPr>
        </p:nvSpPr>
        <p:spPr/>
        <p:txBody>
          <a:bodyPr/>
          <a:lstStyle/>
          <a:p>
            <a:r>
              <a:rPr kumimoji="1" lang="zh-CN" altLang="en-US" dirty="0"/>
              <a:t>核心技术－</a:t>
            </a:r>
            <a:r>
              <a:rPr kumimoji="1" lang="en-US" altLang="zh-CN" dirty="0"/>
              <a:t> </a:t>
            </a:r>
            <a:r>
              <a:rPr kumimoji="1" lang="zh-CN" altLang="en-US" dirty="0"/>
              <a:t>综合应用层</a:t>
            </a:r>
          </a:p>
        </p:txBody>
      </p:sp>
      <p:sp>
        <p:nvSpPr>
          <p:cNvPr id="5" name="矩形 4"/>
          <p:cNvSpPr/>
          <p:nvPr/>
        </p:nvSpPr>
        <p:spPr>
          <a:xfrm>
            <a:off x="-99" y="6457890"/>
            <a:ext cx="1999265" cy="400110"/>
          </a:xfrm>
          <a:prstGeom prst="rect">
            <a:avLst/>
          </a:prstGeom>
          <a:noFill/>
        </p:spPr>
        <p:txBody>
          <a:bodyPr wrap="none">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defRPr/>
            </a:pPr>
            <a:r>
              <a:rPr lang="zh-CN" altLang="en-US" sz="2000" dirty="0">
                <a:ln w="11430"/>
                <a:effectLst>
                  <a:outerShdw blurRad="50800" dist="39000" dir="5460000" algn="tl">
                    <a:srgbClr val="000000">
                      <a:alpha val="38000"/>
                    </a:srgbClr>
                  </a:outerShdw>
                </a:effectLst>
                <a:latin typeface="微软雅黑"/>
                <a:ea typeface="微软雅黑"/>
                <a:cs typeface="微软雅黑"/>
              </a:rPr>
              <a:t>详见</a:t>
            </a:r>
            <a:r>
              <a:rPr lang="en-US" altLang="zh-CN" sz="2000" dirty="0">
                <a:ln w="11430"/>
                <a:effectLst>
                  <a:outerShdw blurRad="50800" dist="39000" dir="5460000" algn="tl">
                    <a:srgbClr val="000000">
                      <a:alpha val="38000"/>
                    </a:srgbClr>
                  </a:outerShdw>
                </a:effectLst>
                <a:latin typeface="微软雅黑"/>
                <a:ea typeface="微软雅黑"/>
                <a:cs typeface="微软雅黑"/>
              </a:rPr>
              <a:t> </a:t>
            </a:r>
            <a:r>
              <a:rPr lang="zh-CN" altLang="en-US" sz="2000" dirty="0">
                <a:ln w="11430"/>
                <a:solidFill>
                  <a:srgbClr val="C00000"/>
                </a:solidFill>
                <a:effectLst>
                  <a:outerShdw blurRad="50800" dist="39000" dir="5460000" algn="tl">
                    <a:srgbClr val="000000">
                      <a:alpha val="38000"/>
                    </a:srgbClr>
                  </a:outerShdw>
                </a:effectLst>
                <a:latin typeface="微软雅黑"/>
                <a:ea typeface="微软雅黑"/>
                <a:cs typeface="微软雅黑"/>
              </a:rPr>
              <a:t>第</a:t>
            </a:r>
            <a:r>
              <a:rPr lang="zh-CN" altLang="zh-CN" sz="2000" dirty="0">
                <a:ln w="11430"/>
                <a:solidFill>
                  <a:srgbClr val="C00000"/>
                </a:solidFill>
                <a:effectLst>
                  <a:outerShdw blurRad="50800" dist="39000" dir="5460000" algn="tl">
                    <a:srgbClr val="000000">
                      <a:alpha val="38000"/>
                    </a:srgbClr>
                  </a:outerShdw>
                </a:effectLst>
                <a:latin typeface="微软雅黑"/>
                <a:ea typeface="微软雅黑"/>
                <a:cs typeface="微软雅黑"/>
              </a:rPr>
              <a:t>1</a:t>
            </a:r>
            <a:r>
              <a:rPr lang="en-US" altLang="zh-CN" sz="2000" dirty="0">
                <a:ln w="11430"/>
                <a:solidFill>
                  <a:srgbClr val="C00000"/>
                </a:solidFill>
                <a:effectLst>
                  <a:outerShdw blurRad="50800" dist="39000" dir="5460000" algn="tl">
                    <a:srgbClr val="000000">
                      <a:alpha val="38000"/>
                    </a:srgbClr>
                  </a:outerShdw>
                </a:effectLst>
                <a:latin typeface="微软雅黑"/>
                <a:ea typeface="微软雅黑"/>
                <a:cs typeface="微软雅黑"/>
              </a:rPr>
              <a:t>0-13</a:t>
            </a:r>
            <a:r>
              <a:rPr lang="zh-CN" altLang="en-US" sz="2000" dirty="0">
                <a:ln w="11430"/>
                <a:solidFill>
                  <a:srgbClr val="C00000"/>
                </a:solidFill>
                <a:effectLst>
                  <a:outerShdw blurRad="50800" dist="39000" dir="5460000" algn="tl">
                    <a:srgbClr val="000000">
                      <a:alpha val="38000"/>
                    </a:srgbClr>
                  </a:outerShdw>
                </a:effectLst>
                <a:latin typeface="微软雅黑"/>
                <a:ea typeface="微软雅黑"/>
                <a:cs typeface="微软雅黑"/>
              </a:rPr>
              <a:t>章</a:t>
            </a:r>
          </a:p>
        </p:txBody>
      </p:sp>
    </p:spTree>
    <p:extLst>
      <p:ext uri="{BB962C8B-B14F-4D97-AF65-F5344CB8AC3E}">
        <p14:creationId xmlns:p14="http://schemas.microsoft.com/office/powerpoint/2010/main" val="33223382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en-US" altLang="zh-CN" dirty="0"/>
              <a:t>1.1 </a:t>
            </a:r>
            <a:r>
              <a:rPr lang="zh-CN" altLang="en-US" dirty="0">
                <a:solidFill>
                  <a:schemeClr val="tx1">
                    <a:lumMod val="95000"/>
                    <a:lumOff val="5000"/>
                  </a:schemeClr>
                </a:solidFill>
              </a:rPr>
              <a:t>起源与发展</a:t>
            </a:r>
            <a:endParaRPr lang="en-US" altLang="zh-CN" dirty="0">
              <a:solidFill>
                <a:schemeClr val="tx1">
                  <a:lumMod val="95000"/>
                  <a:lumOff val="5000"/>
                </a:schemeClr>
              </a:solidFill>
            </a:endParaRPr>
          </a:p>
          <a:p>
            <a:pPr lvl="1"/>
            <a:endParaRPr lang="en-US" altLang="zh-CN" dirty="0">
              <a:solidFill>
                <a:srgbClr val="C00000"/>
              </a:solidFill>
            </a:endParaRPr>
          </a:p>
          <a:p>
            <a:r>
              <a:rPr lang="en-US" altLang="zh-CN" dirty="0"/>
              <a:t>1.2 </a:t>
            </a:r>
            <a:r>
              <a:rPr lang="zh-CN" altLang="en-US" dirty="0"/>
              <a:t>核心技术</a:t>
            </a:r>
            <a:endParaRPr lang="en-US" altLang="zh-CN" dirty="0"/>
          </a:p>
          <a:p>
            <a:pPr lvl="1"/>
            <a:endParaRPr lang="en-US" altLang="zh-CN" dirty="0"/>
          </a:p>
          <a:p>
            <a:r>
              <a:rPr lang="en-US" altLang="zh-CN" sz="2800" dirty="0">
                <a:solidFill>
                  <a:srgbClr val="C00000"/>
                </a:solidFill>
              </a:rPr>
              <a:t>1.3</a:t>
            </a:r>
            <a:r>
              <a:rPr lang="en-US" altLang="zh-CN" sz="3200" dirty="0">
                <a:solidFill>
                  <a:srgbClr val="C00000"/>
                </a:solidFill>
              </a:rPr>
              <a:t> </a:t>
            </a:r>
            <a:r>
              <a:rPr lang="zh-CN" altLang="en-US" sz="2800" dirty="0">
                <a:solidFill>
                  <a:srgbClr val="C00000"/>
                </a:solidFill>
              </a:rPr>
              <a:t>主要特点</a:t>
            </a:r>
            <a:endParaRPr lang="en-US" altLang="zh-CN" sz="3200" dirty="0">
              <a:solidFill>
                <a:srgbClr val="C00000"/>
              </a:solidFill>
            </a:endParaRPr>
          </a:p>
          <a:p>
            <a:pPr lvl="2"/>
            <a:endParaRPr lang="en-US" altLang="zh-CN" dirty="0"/>
          </a:p>
          <a:p>
            <a:r>
              <a:rPr lang="zh-CN" altLang="zh-CN" dirty="0"/>
              <a:t>1</a:t>
            </a:r>
            <a:r>
              <a:rPr lang="en-US" altLang="zh-CN" dirty="0"/>
              <a:t>.4 </a:t>
            </a:r>
            <a:r>
              <a:rPr lang="zh-CN" altLang="en-US" dirty="0"/>
              <a:t>发展趋势</a:t>
            </a:r>
            <a:endParaRPr lang="en-US" altLang="zh-CN" dirty="0"/>
          </a:p>
          <a:p>
            <a:pPr lvl="1"/>
            <a:endParaRPr lang="en-US" altLang="zh-CN" dirty="0"/>
          </a:p>
          <a:p>
            <a:r>
              <a:rPr lang="en-US" altLang="zh-CN" dirty="0"/>
              <a:t>1.5 </a:t>
            </a:r>
            <a:r>
              <a:rPr lang="zh-CN" altLang="en-US" dirty="0"/>
              <a:t>应用前景</a:t>
            </a:r>
            <a:endParaRPr lang="en-US" altLang="zh-CN" dirty="0"/>
          </a:p>
          <a:p>
            <a:endParaRPr kumimoji="1" lang="zh-CN" altLang="en-US" dirty="0"/>
          </a:p>
          <a:p>
            <a:endParaRPr kumimoji="1" lang="zh-CN" altLang="en-US" dirty="0"/>
          </a:p>
        </p:txBody>
      </p:sp>
      <p:sp>
        <p:nvSpPr>
          <p:cNvPr id="3" name="幻灯片编号占位符 2"/>
          <p:cNvSpPr>
            <a:spLocks noGrp="1"/>
          </p:cNvSpPr>
          <p:nvPr>
            <p:ph type="sldNum" sz="quarter" idx="12"/>
          </p:nvPr>
        </p:nvSpPr>
        <p:spPr/>
        <p:txBody>
          <a:bodyPr/>
          <a:lstStyle/>
          <a:p>
            <a:fld id="{0503CE10-F9D3-4072-A615-6A95AA0B7B65}" type="slidenum">
              <a:rPr lang="zh-CN" altLang="en-US" smtClean="0"/>
              <a:t>27</a:t>
            </a:fld>
            <a:endParaRPr lang="zh-CN" altLang="en-US" dirty="0"/>
          </a:p>
        </p:txBody>
      </p:sp>
      <p:sp>
        <p:nvSpPr>
          <p:cNvPr id="4" name="标题 3"/>
          <p:cNvSpPr>
            <a:spLocks noGrp="1"/>
          </p:cNvSpPr>
          <p:nvPr>
            <p:ph type="title"/>
          </p:nvPr>
        </p:nvSpPr>
        <p:spPr/>
        <p:txBody>
          <a:bodyPr/>
          <a:lstStyle/>
          <a:p>
            <a:r>
              <a:rPr kumimoji="1" lang="zh-CN" altLang="en-US" dirty="0"/>
              <a:t>本章内容</a:t>
            </a:r>
          </a:p>
        </p:txBody>
      </p:sp>
    </p:spTree>
    <p:extLst>
      <p:ext uri="{BB962C8B-B14F-4D97-AF65-F5344CB8AC3E}">
        <p14:creationId xmlns:p14="http://schemas.microsoft.com/office/powerpoint/2010/main" val="404133121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a:bodyPr>
          <a:lstStyle/>
          <a:p>
            <a:r>
              <a:rPr kumimoji="1" lang="zh-CN" altLang="en-US" dirty="0">
                <a:latin typeface="微软雅黑"/>
                <a:ea typeface="微软雅黑"/>
                <a:cs typeface="微软雅黑"/>
              </a:rPr>
              <a:t>联网终端</a:t>
            </a:r>
            <a:r>
              <a:rPr kumimoji="1" lang="zh-CN" altLang="en-US" dirty="0">
                <a:solidFill>
                  <a:srgbClr val="C00000"/>
                </a:solidFill>
                <a:latin typeface="微软雅黑"/>
                <a:ea typeface="微软雅黑"/>
                <a:cs typeface="微软雅黑"/>
              </a:rPr>
              <a:t>规模化</a:t>
            </a:r>
            <a:endParaRPr kumimoji="1" lang="en-US" altLang="zh-CN" dirty="0">
              <a:solidFill>
                <a:srgbClr val="C00000"/>
              </a:solidFill>
              <a:latin typeface="微软雅黑"/>
              <a:ea typeface="微软雅黑"/>
              <a:cs typeface="微软雅黑"/>
            </a:endParaRPr>
          </a:p>
          <a:p>
            <a:pPr lvl="1"/>
            <a:r>
              <a:rPr lang="zh-CN" altLang="en-US" dirty="0">
                <a:latin typeface="微软雅黑"/>
                <a:ea typeface="微软雅黑"/>
                <a:cs typeface="微软雅黑"/>
              </a:rPr>
              <a:t>物联网时代每一件物品均具有通信功能，成为网络终端。</a:t>
            </a:r>
            <a:r>
              <a:rPr lang="en-US" altLang="zh-CN" dirty="0">
                <a:latin typeface="微软雅黑"/>
                <a:ea typeface="微软雅黑"/>
                <a:cs typeface="微软雅黑"/>
              </a:rPr>
              <a:t>5-10</a:t>
            </a:r>
            <a:r>
              <a:rPr lang="zh-CN" altLang="en-US" dirty="0">
                <a:latin typeface="微软雅黑"/>
                <a:ea typeface="微软雅黑"/>
                <a:cs typeface="微软雅黑"/>
              </a:rPr>
              <a:t>年内联网终端规模有望突破百亿。</a:t>
            </a:r>
          </a:p>
          <a:p>
            <a:endParaRPr kumimoji="1" lang="en-US" altLang="zh-CN" dirty="0">
              <a:latin typeface="微软雅黑"/>
              <a:ea typeface="微软雅黑"/>
              <a:cs typeface="微软雅黑"/>
            </a:endParaRPr>
          </a:p>
          <a:p>
            <a:r>
              <a:rPr kumimoji="1" lang="zh-CN" altLang="en-US" dirty="0">
                <a:latin typeface="微软雅黑"/>
                <a:ea typeface="微软雅黑"/>
                <a:cs typeface="微软雅黑"/>
              </a:rPr>
              <a:t>感知识别</a:t>
            </a:r>
            <a:r>
              <a:rPr kumimoji="1" lang="zh-CN" altLang="en-US" dirty="0">
                <a:solidFill>
                  <a:srgbClr val="C00000"/>
                </a:solidFill>
                <a:latin typeface="微软雅黑"/>
                <a:ea typeface="微软雅黑"/>
                <a:cs typeface="微软雅黑"/>
              </a:rPr>
              <a:t>普适化</a:t>
            </a:r>
            <a:endParaRPr kumimoji="1" lang="en-US" altLang="zh-CN" dirty="0">
              <a:solidFill>
                <a:srgbClr val="C00000"/>
              </a:solidFill>
              <a:latin typeface="微软雅黑"/>
              <a:ea typeface="微软雅黑"/>
              <a:cs typeface="微软雅黑"/>
            </a:endParaRPr>
          </a:p>
          <a:p>
            <a:pPr lvl="1"/>
            <a:r>
              <a:rPr lang="zh-CN" altLang="en-US" dirty="0">
                <a:solidFill>
                  <a:schemeClr val="tx1">
                    <a:lumMod val="95000"/>
                    <a:lumOff val="5000"/>
                  </a:schemeClr>
                </a:solidFill>
                <a:effectLst>
                  <a:outerShdw blurRad="38100" dist="38100" dir="2700000" algn="tl">
                    <a:srgbClr val="DDDDDD"/>
                  </a:outerShdw>
                </a:effectLst>
                <a:latin typeface="微软雅黑"/>
                <a:ea typeface="微软雅黑"/>
                <a:cs typeface="微软雅黑"/>
              </a:rPr>
              <a:t>无所不在</a:t>
            </a:r>
            <a:r>
              <a:rPr lang="zh-CN" altLang="en-US" dirty="0">
                <a:solidFill>
                  <a:schemeClr val="tx1">
                    <a:lumMod val="95000"/>
                    <a:lumOff val="5000"/>
                  </a:schemeClr>
                </a:solidFill>
                <a:latin typeface="微软雅黑"/>
                <a:ea typeface="微软雅黑"/>
                <a:cs typeface="微软雅黑"/>
              </a:rPr>
              <a:t>的感知和识别将传统上分离</a:t>
            </a:r>
            <a:r>
              <a:rPr lang="zh-CN" altLang="en-US" dirty="0">
                <a:latin typeface="微软雅黑"/>
                <a:ea typeface="微软雅黑"/>
                <a:cs typeface="微软雅黑"/>
              </a:rPr>
              <a:t>的物理世界和信息世界高度融合</a:t>
            </a:r>
            <a:endParaRPr lang="en-US" altLang="zh-CN" dirty="0">
              <a:latin typeface="微软雅黑"/>
              <a:ea typeface="微软雅黑"/>
              <a:cs typeface="微软雅黑"/>
            </a:endParaRPr>
          </a:p>
          <a:p>
            <a:pPr lvl="2"/>
            <a:endParaRPr lang="zh-CN" altLang="en-US" dirty="0">
              <a:latin typeface="微软雅黑"/>
              <a:ea typeface="微软雅黑"/>
              <a:cs typeface="微软雅黑"/>
            </a:endParaRPr>
          </a:p>
          <a:p>
            <a:r>
              <a:rPr kumimoji="1" lang="zh-CN" altLang="en-US" dirty="0">
                <a:latin typeface="微软雅黑"/>
                <a:ea typeface="微软雅黑"/>
                <a:cs typeface="微软雅黑"/>
              </a:rPr>
              <a:t>异构设备</a:t>
            </a:r>
            <a:r>
              <a:rPr kumimoji="1" lang="zh-CN" altLang="en-US" dirty="0">
                <a:solidFill>
                  <a:srgbClr val="C00000"/>
                </a:solidFill>
                <a:latin typeface="微软雅黑"/>
                <a:ea typeface="微软雅黑"/>
                <a:cs typeface="微软雅黑"/>
              </a:rPr>
              <a:t>互联化</a:t>
            </a:r>
            <a:endParaRPr kumimoji="1" lang="en-US" altLang="zh-CN" dirty="0">
              <a:solidFill>
                <a:srgbClr val="C00000"/>
              </a:solidFill>
              <a:latin typeface="微软雅黑"/>
              <a:ea typeface="微软雅黑"/>
              <a:cs typeface="微软雅黑"/>
            </a:endParaRPr>
          </a:p>
          <a:p>
            <a:pPr lvl="1"/>
            <a:r>
              <a:rPr lang="zh-CN" altLang="en-US" dirty="0">
                <a:latin typeface="微软雅黑"/>
                <a:ea typeface="微软雅黑"/>
                <a:cs typeface="微软雅黑"/>
              </a:rPr>
              <a:t>各种</a:t>
            </a:r>
            <a:r>
              <a:rPr lang="zh-CN" altLang="en-US" dirty="0">
                <a:solidFill>
                  <a:srgbClr val="0D0D0D"/>
                </a:solidFill>
                <a:latin typeface="微软雅黑"/>
                <a:ea typeface="微软雅黑"/>
                <a:cs typeface="微软雅黑"/>
              </a:rPr>
              <a:t>异构</a:t>
            </a:r>
            <a:r>
              <a:rPr lang="zh-CN" altLang="en-US" dirty="0">
                <a:latin typeface="微软雅黑"/>
                <a:ea typeface="微软雅黑"/>
                <a:cs typeface="微软雅黑"/>
              </a:rPr>
              <a:t>设备利用无线通信模块和协议自组成网，异构网络通过“网关”互通互联。</a:t>
            </a:r>
            <a:endParaRPr lang="en-US" altLang="zh-CN" dirty="0">
              <a:latin typeface="微软雅黑"/>
              <a:ea typeface="微软雅黑"/>
              <a:cs typeface="微软雅黑"/>
            </a:endParaRPr>
          </a:p>
          <a:p>
            <a:pPr lvl="2"/>
            <a:endParaRPr lang="zh-CN" altLang="en-US" dirty="0">
              <a:latin typeface="微软雅黑"/>
              <a:ea typeface="微软雅黑"/>
              <a:cs typeface="微软雅黑"/>
            </a:endParaRPr>
          </a:p>
          <a:p>
            <a:pPr lvl="1"/>
            <a:endParaRPr kumimoji="1" lang="zh-CN" altLang="en-US" dirty="0">
              <a:latin typeface="微软雅黑"/>
              <a:ea typeface="微软雅黑"/>
              <a:cs typeface="微软雅黑"/>
            </a:endParaRPr>
          </a:p>
        </p:txBody>
      </p:sp>
      <p:sp>
        <p:nvSpPr>
          <p:cNvPr id="3" name="幻灯片编号占位符 2"/>
          <p:cNvSpPr>
            <a:spLocks noGrp="1"/>
          </p:cNvSpPr>
          <p:nvPr>
            <p:ph type="sldNum" sz="quarter" idx="12"/>
          </p:nvPr>
        </p:nvSpPr>
        <p:spPr/>
        <p:txBody>
          <a:bodyPr/>
          <a:lstStyle/>
          <a:p>
            <a:fld id="{0503CE10-F9D3-4072-A615-6A95AA0B7B65}" type="slidenum">
              <a:rPr lang="zh-CN" altLang="en-US" smtClean="0"/>
              <a:t>28</a:t>
            </a:fld>
            <a:endParaRPr lang="zh-CN" altLang="en-US" dirty="0"/>
          </a:p>
        </p:txBody>
      </p:sp>
      <p:sp>
        <p:nvSpPr>
          <p:cNvPr id="4" name="标题 3"/>
          <p:cNvSpPr>
            <a:spLocks noGrp="1"/>
          </p:cNvSpPr>
          <p:nvPr>
            <p:ph type="title"/>
          </p:nvPr>
        </p:nvSpPr>
        <p:spPr/>
        <p:txBody>
          <a:bodyPr/>
          <a:lstStyle/>
          <a:p>
            <a:r>
              <a:rPr kumimoji="1" lang="zh-CN" altLang="en-US" dirty="0"/>
              <a:t>主要特点</a:t>
            </a:r>
          </a:p>
        </p:txBody>
      </p:sp>
    </p:spTree>
    <p:extLst>
      <p:ext uri="{BB962C8B-B14F-4D97-AF65-F5344CB8AC3E}">
        <p14:creationId xmlns:p14="http://schemas.microsoft.com/office/powerpoint/2010/main" val="11692218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a:bodyPr>
          <a:lstStyle/>
          <a:p>
            <a:r>
              <a:rPr lang="zh-CN" altLang="en-US" dirty="0">
                <a:solidFill>
                  <a:schemeClr val="tx1">
                    <a:lumMod val="95000"/>
                    <a:lumOff val="5000"/>
                  </a:schemeClr>
                </a:solidFill>
                <a:effectLst>
                  <a:outerShdw blurRad="38100" dist="38100" dir="2700000" algn="tl">
                    <a:srgbClr val="DDDDDD"/>
                  </a:outerShdw>
                </a:effectLst>
                <a:latin typeface="微软雅黑"/>
                <a:ea typeface="微软雅黑"/>
                <a:cs typeface="微软雅黑"/>
              </a:rPr>
              <a:t>管理处理</a:t>
            </a:r>
            <a:r>
              <a:rPr lang="zh-CN" altLang="en-US" dirty="0">
                <a:solidFill>
                  <a:srgbClr val="C00000"/>
                </a:solidFill>
                <a:effectLst>
                  <a:outerShdw blurRad="38100" dist="38100" dir="2700000" algn="tl">
                    <a:srgbClr val="DDDDDD"/>
                  </a:outerShdw>
                </a:effectLst>
                <a:latin typeface="微软雅黑"/>
                <a:ea typeface="微软雅黑"/>
                <a:cs typeface="微软雅黑"/>
              </a:rPr>
              <a:t>智能化</a:t>
            </a:r>
            <a:endParaRPr lang="en-US" altLang="zh-CN" dirty="0">
              <a:solidFill>
                <a:srgbClr val="C00000"/>
              </a:solidFill>
              <a:effectLst>
                <a:outerShdw blurRad="38100" dist="38100" dir="2700000" algn="tl">
                  <a:srgbClr val="DDDDDD"/>
                </a:outerShdw>
              </a:effectLst>
              <a:latin typeface="微软雅黑"/>
              <a:ea typeface="微软雅黑"/>
              <a:cs typeface="微软雅黑"/>
            </a:endParaRPr>
          </a:p>
          <a:p>
            <a:pPr lvl="1"/>
            <a:r>
              <a:rPr lang="zh-CN" altLang="en-US" dirty="0">
                <a:latin typeface="微软雅黑"/>
                <a:ea typeface="微软雅黑"/>
                <a:cs typeface="微软雅黑"/>
              </a:rPr>
              <a:t>物联网高效可靠组织大规模数据，与此同时，运筹学，机器学习，数据挖掘，专家系统等决策手段将广泛应用于各行各业。</a:t>
            </a:r>
            <a:endParaRPr lang="en-US" altLang="zh-CN" dirty="0">
              <a:latin typeface="微软雅黑"/>
              <a:ea typeface="微软雅黑"/>
              <a:cs typeface="微软雅黑"/>
            </a:endParaRPr>
          </a:p>
          <a:p>
            <a:pPr lvl="2"/>
            <a:endParaRPr lang="en-US" altLang="zh-CN" dirty="0">
              <a:solidFill>
                <a:srgbClr val="C00000"/>
              </a:solidFill>
              <a:effectLst>
                <a:outerShdw blurRad="38100" dist="38100" dir="2700000" algn="tl">
                  <a:srgbClr val="DDDDDD"/>
                </a:outerShdw>
              </a:effectLst>
              <a:latin typeface="微软雅黑"/>
              <a:ea typeface="微软雅黑"/>
              <a:cs typeface="微软雅黑"/>
            </a:endParaRPr>
          </a:p>
          <a:p>
            <a:r>
              <a:rPr lang="zh-CN" altLang="en-US" dirty="0">
                <a:solidFill>
                  <a:srgbClr val="0D0D0D"/>
                </a:solidFill>
                <a:effectLst>
                  <a:outerShdw blurRad="38100" dist="38100" dir="2700000" algn="tl">
                    <a:srgbClr val="DDDDDD"/>
                  </a:outerShdw>
                </a:effectLst>
                <a:latin typeface="微软雅黑"/>
                <a:ea typeface="微软雅黑"/>
                <a:cs typeface="微软雅黑"/>
              </a:rPr>
              <a:t>应用服务</a:t>
            </a:r>
            <a:r>
              <a:rPr lang="zh-CN" altLang="en-US" dirty="0">
                <a:solidFill>
                  <a:srgbClr val="C00000"/>
                </a:solidFill>
                <a:effectLst>
                  <a:outerShdw blurRad="38100" dist="38100" dir="2700000" algn="tl">
                    <a:srgbClr val="DDDDDD"/>
                  </a:outerShdw>
                </a:effectLst>
                <a:latin typeface="微软雅黑"/>
                <a:ea typeface="微软雅黑"/>
                <a:cs typeface="微软雅黑"/>
              </a:rPr>
              <a:t>链条化</a:t>
            </a:r>
            <a:endParaRPr lang="en-US" altLang="zh-CN" dirty="0">
              <a:solidFill>
                <a:srgbClr val="C00000"/>
              </a:solidFill>
              <a:effectLst>
                <a:outerShdw blurRad="38100" dist="38100" dir="2700000" algn="tl">
                  <a:srgbClr val="DDDDDD"/>
                </a:outerShdw>
              </a:effectLst>
              <a:latin typeface="微软雅黑"/>
              <a:ea typeface="微软雅黑"/>
              <a:cs typeface="微软雅黑"/>
            </a:endParaRPr>
          </a:p>
          <a:p>
            <a:pPr lvl="1"/>
            <a:r>
              <a:rPr lang="zh-CN" altLang="en-US" dirty="0">
                <a:latin typeface="微软雅黑"/>
                <a:ea typeface="微软雅黑"/>
                <a:cs typeface="微软雅黑"/>
              </a:rPr>
              <a:t>以工业生产为例，物联网技术覆盖从原材料引进，生产调度，节能减排，仓储物流到产品销售，售后服务等各个环节。</a:t>
            </a:r>
            <a:endParaRPr lang="en-US" altLang="zh-CN" dirty="0">
              <a:latin typeface="微软雅黑"/>
              <a:ea typeface="微软雅黑"/>
              <a:cs typeface="微软雅黑"/>
            </a:endParaRPr>
          </a:p>
          <a:p>
            <a:pPr lvl="2"/>
            <a:endParaRPr lang="en-US" altLang="zh-CN" dirty="0">
              <a:solidFill>
                <a:srgbClr val="C00000"/>
              </a:solidFill>
              <a:effectLst>
                <a:outerShdw blurRad="38100" dist="38100" dir="2700000" algn="tl">
                  <a:srgbClr val="DDDDDD"/>
                </a:outerShdw>
              </a:effectLst>
              <a:latin typeface="微软雅黑"/>
              <a:ea typeface="微软雅黑"/>
              <a:cs typeface="微软雅黑"/>
            </a:endParaRPr>
          </a:p>
          <a:p>
            <a:pPr marL="0" indent="0">
              <a:buNone/>
            </a:pPr>
            <a:endParaRPr kumimoji="1" lang="zh-CN" altLang="en-US" dirty="0">
              <a:latin typeface="微软雅黑"/>
              <a:ea typeface="微软雅黑"/>
              <a:cs typeface="微软雅黑"/>
            </a:endParaRPr>
          </a:p>
        </p:txBody>
      </p:sp>
      <p:sp>
        <p:nvSpPr>
          <p:cNvPr id="3" name="幻灯片编号占位符 2"/>
          <p:cNvSpPr>
            <a:spLocks noGrp="1"/>
          </p:cNvSpPr>
          <p:nvPr>
            <p:ph type="sldNum" sz="quarter" idx="12"/>
          </p:nvPr>
        </p:nvSpPr>
        <p:spPr/>
        <p:txBody>
          <a:bodyPr/>
          <a:lstStyle/>
          <a:p>
            <a:fld id="{0503CE10-F9D3-4072-A615-6A95AA0B7B65}" type="slidenum">
              <a:rPr lang="zh-CN" altLang="en-US" smtClean="0"/>
              <a:t>29</a:t>
            </a:fld>
            <a:endParaRPr lang="zh-CN" altLang="en-US" dirty="0"/>
          </a:p>
        </p:txBody>
      </p:sp>
      <p:sp>
        <p:nvSpPr>
          <p:cNvPr id="4" name="标题 3"/>
          <p:cNvSpPr>
            <a:spLocks noGrp="1"/>
          </p:cNvSpPr>
          <p:nvPr>
            <p:ph type="title"/>
          </p:nvPr>
        </p:nvSpPr>
        <p:spPr/>
        <p:txBody>
          <a:bodyPr/>
          <a:lstStyle/>
          <a:p>
            <a:r>
              <a:rPr kumimoji="1" lang="zh-CN" altLang="en-US" dirty="0"/>
              <a:t>主要特点（续）</a:t>
            </a:r>
          </a:p>
        </p:txBody>
      </p:sp>
    </p:spTree>
    <p:extLst>
      <p:ext uri="{BB962C8B-B14F-4D97-AF65-F5344CB8AC3E}">
        <p14:creationId xmlns:p14="http://schemas.microsoft.com/office/powerpoint/2010/main" val="12776562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0503CE10-F9D3-4072-A615-6A95AA0B7B65}" type="slidenum">
              <a:rPr lang="zh-CN" altLang="en-US" smtClean="0"/>
              <a:t>3</a:t>
            </a:fld>
            <a:endParaRPr lang="zh-CN" altLang="en-US"/>
          </a:p>
        </p:txBody>
      </p:sp>
      <p:sp>
        <p:nvSpPr>
          <p:cNvPr id="4" name="标题 3"/>
          <p:cNvSpPr>
            <a:spLocks noGrp="1"/>
          </p:cNvSpPr>
          <p:nvPr>
            <p:ph type="title"/>
          </p:nvPr>
        </p:nvSpPr>
        <p:spPr/>
        <p:txBody>
          <a:bodyPr/>
          <a:lstStyle/>
          <a:p>
            <a:r>
              <a:rPr lang="zh-CN" altLang="en-US" dirty="0"/>
              <a:t>起源与发展</a:t>
            </a:r>
          </a:p>
        </p:txBody>
      </p:sp>
      <p:pic>
        <p:nvPicPr>
          <p:cNvPr id="5" name="图片 4" descr="images.jpeg"/>
          <p:cNvPicPr>
            <a:picLocks noChangeAspect="1"/>
          </p:cNvPicPr>
          <p:nvPr/>
        </p:nvPicPr>
        <p:blipFill>
          <a:blip r:embed="rId3" cstate="print"/>
          <a:stretch>
            <a:fillRect/>
          </a:stretch>
        </p:blipFill>
        <p:spPr>
          <a:xfrm>
            <a:off x="7452320" y="1988840"/>
            <a:ext cx="1034603" cy="1493811"/>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6" name="Freeform 4"/>
          <p:cNvSpPr>
            <a:spLocks noEditPoints="1"/>
          </p:cNvSpPr>
          <p:nvPr/>
        </p:nvSpPr>
        <p:spPr bwMode="gray">
          <a:xfrm>
            <a:off x="323850" y="2276475"/>
            <a:ext cx="5943600" cy="4038600"/>
          </a:xfrm>
          <a:custGeom>
            <a:avLst/>
            <a:gdLst/>
            <a:ahLst/>
            <a:cxnLst>
              <a:cxn ang="0">
                <a:pos x="1092" y="50"/>
              </a:cxn>
              <a:cxn ang="0">
                <a:pos x="822" y="168"/>
              </a:cxn>
              <a:cxn ang="0">
                <a:pos x="594" y="300"/>
              </a:cxn>
              <a:cxn ang="0">
                <a:pos x="406" y="446"/>
              </a:cxn>
              <a:cxn ang="0">
                <a:pos x="254" y="604"/>
              </a:cxn>
              <a:cxn ang="0">
                <a:pos x="140" y="772"/>
              </a:cxn>
              <a:cxn ang="0">
                <a:pos x="60" y="944"/>
              </a:cxn>
              <a:cxn ang="0">
                <a:pos x="14" y="1122"/>
              </a:cxn>
              <a:cxn ang="0">
                <a:pos x="0" y="1300"/>
              </a:cxn>
              <a:cxn ang="0">
                <a:pos x="18" y="1476"/>
              </a:cxn>
              <a:cxn ang="0">
                <a:pos x="64" y="1650"/>
              </a:cxn>
              <a:cxn ang="0">
                <a:pos x="138" y="1818"/>
              </a:cxn>
              <a:cxn ang="0">
                <a:pos x="238" y="1978"/>
              </a:cxn>
              <a:cxn ang="0">
                <a:pos x="364" y="2126"/>
              </a:cxn>
              <a:cxn ang="0">
                <a:pos x="512" y="2262"/>
              </a:cxn>
              <a:cxn ang="0">
                <a:pos x="684" y="2382"/>
              </a:cxn>
              <a:cxn ang="0">
                <a:pos x="874" y="2484"/>
              </a:cxn>
              <a:cxn ang="0">
                <a:pos x="1086" y="2564"/>
              </a:cxn>
              <a:cxn ang="0">
                <a:pos x="1314" y="2622"/>
              </a:cxn>
              <a:cxn ang="0">
                <a:pos x="1558" y="2654"/>
              </a:cxn>
              <a:cxn ang="0">
                <a:pos x="1818" y="2658"/>
              </a:cxn>
              <a:cxn ang="0">
                <a:pos x="2090" y="2632"/>
              </a:cxn>
              <a:cxn ang="0">
                <a:pos x="2374" y="2574"/>
              </a:cxn>
              <a:cxn ang="0">
                <a:pos x="2544" y="2912"/>
              </a:cxn>
              <a:cxn ang="0">
                <a:pos x="1868" y="1552"/>
              </a:cxn>
              <a:cxn ang="0">
                <a:pos x="1956" y="1914"/>
              </a:cxn>
              <a:cxn ang="0">
                <a:pos x="1788" y="1936"/>
              </a:cxn>
              <a:cxn ang="0">
                <a:pos x="1616" y="1934"/>
              </a:cxn>
              <a:cxn ang="0">
                <a:pos x="1442" y="1912"/>
              </a:cxn>
              <a:cxn ang="0">
                <a:pos x="1272" y="1872"/>
              </a:cxn>
              <a:cxn ang="0">
                <a:pos x="1108" y="1812"/>
              </a:cxn>
              <a:cxn ang="0">
                <a:pos x="952" y="1736"/>
              </a:cxn>
              <a:cxn ang="0">
                <a:pos x="810" y="1646"/>
              </a:cxn>
              <a:cxn ang="0">
                <a:pos x="684" y="1542"/>
              </a:cxn>
              <a:cxn ang="0">
                <a:pos x="578" y="1428"/>
              </a:cxn>
              <a:cxn ang="0">
                <a:pos x="494" y="1304"/>
              </a:cxn>
              <a:cxn ang="0">
                <a:pos x="438" y="1170"/>
              </a:cxn>
              <a:cxn ang="0">
                <a:pos x="410" y="1032"/>
              </a:cxn>
              <a:cxn ang="0">
                <a:pos x="416" y="888"/>
              </a:cxn>
              <a:cxn ang="0">
                <a:pos x="460" y="742"/>
              </a:cxn>
              <a:cxn ang="0">
                <a:pos x="544" y="592"/>
              </a:cxn>
              <a:cxn ang="0">
                <a:pos x="670" y="444"/>
              </a:cxn>
              <a:cxn ang="0">
                <a:pos x="844" y="298"/>
              </a:cxn>
              <a:cxn ang="0">
                <a:pos x="1070" y="154"/>
              </a:cxn>
              <a:cxn ang="0">
                <a:pos x="1348" y="16"/>
              </a:cxn>
              <a:cxn ang="0">
                <a:pos x="1244" y="0"/>
              </a:cxn>
              <a:cxn ang="0">
                <a:pos x="2820" y="1934"/>
              </a:cxn>
              <a:cxn ang="0">
                <a:pos x="2820" y="1934"/>
              </a:cxn>
            </a:cxnLst>
            <a:rect l="0" t="0" r="r" b="b"/>
            <a:pathLst>
              <a:path w="2820" h="2912">
                <a:moveTo>
                  <a:pt x="1244" y="0"/>
                </a:moveTo>
                <a:lnTo>
                  <a:pt x="1092" y="50"/>
                </a:lnTo>
                <a:lnTo>
                  <a:pt x="952" y="106"/>
                </a:lnTo>
                <a:lnTo>
                  <a:pt x="822" y="168"/>
                </a:lnTo>
                <a:lnTo>
                  <a:pt x="704" y="232"/>
                </a:lnTo>
                <a:lnTo>
                  <a:pt x="594" y="300"/>
                </a:lnTo>
                <a:lnTo>
                  <a:pt x="494" y="372"/>
                </a:lnTo>
                <a:lnTo>
                  <a:pt x="406" y="446"/>
                </a:lnTo>
                <a:lnTo>
                  <a:pt x="324" y="524"/>
                </a:lnTo>
                <a:lnTo>
                  <a:pt x="254" y="604"/>
                </a:lnTo>
                <a:lnTo>
                  <a:pt x="192" y="686"/>
                </a:lnTo>
                <a:lnTo>
                  <a:pt x="140" y="772"/>
                </a:lnTo>
                <a:lnTo>
                  <a:pt x="96" y="856"/>
                </a:lnTo>
                <a:lnTo>
                  <a:pt x="60" y="944"/>
                </a:lnTo>
                <a:lnTo>
                  <a:pt x="32" y="1032"/>
                </a:lnTo>
                <a:lnTo>
                  <a:pt x="14" y="1122"/>
                </a:lnTo>
                <a:lnTo>
                  <a:pt x="2" y="1210"/>
                </a:lnTo>
                <a:lnTo>
                  <a:pt x="0" y="1300"/>
                </a:lnTo>
                <a:lnTo>
                  <a:pt x="4" y="1388"/>
                </a:lnTo>
                <a:lnTo>
                  <a:pt x="18" y="1476"/>
                </a:lnTo>
                <a:lnTo>
                  <a:pt x="36" y="1564"/>
                </a:lnTo>
                <a:lnTo>
                  <a:pt x="64" y="1650"/>
                </a:lnTo>
                <a:lnTo>
                  <a:pt x="96" y="1736"/>
                </a:lnTo>
                <a:lnTo>
                  <a:pt x="138" y="1818"/>
                </a:lnTo>
                <a:lnTo>
                  <a:pt x="184" y="1900"/>
                </a:lnTo>
                <a:lnTo>
                  <a:pt x="238" y="1978"/>
                </a:lnTo>
                <a:lnTo>
                  <a:pt x="298" y="2054"/>
                </a:lnTo>
                <a:lnTo>
                  <a:pt x="364" y="2126"/>
                </a:lnTo>
                <a:lnTo>
                  <a:pt x="434" y="2196"/>
                </a:lnTo>
                <a:lnTo>
                  <a:pt x="512" y="2262"/>
                </a:lnTo>
                <a:lnTo>
                  <a:pt x="596" y="2324"/>
                </a:lnTo>
                <a:lnTo>
                  <a:pt x="684" y="2382"/>
                </a:lnTo>
                <a:lnTo>
                  <a:pt x="776" y="2436"/>
                </a:lnTo>
                <a:lnTo>
                  <a:pt x="874" y="2484"/>
                </a:lnTo>
                <a:lnTo>
                  <a:pt x="978" y="2526"/>
                </a:lnTo>
                <a:lnTo>
                  <a:pt x="1086" y="2564"/>
                </a:lnTo>
                <a:lnTo>
                  <a:pt x="1198" y="2596"/>
                </a:lnTo>
                <a:lnTo>
                  <a:pt x="1314" y="2622"/>
                </a:lnTo>
                <a:lnTo>
                  <a:pt x="1434" y="2642"/>
                </a:lnTo>
                <a:lnTo>
                  <a:pt x="1558" y="2654"/>
                </a:lnTo>
                <a:lnTo>
                  <a:pt x="1686" y="2660"/>
                </a:lnTo>
                <a:lnTo>
                  <a:pt x="1818" y="2658"/>
                </a:lnTo>
                <a:lnTo>
                  <a:pt x="1952" y="2650"/>
                </a:lnTo>
                <a:lnTo>
                  <a:pt x="2090" y="2632"/>
                </a:lnTo>
                <a:lnTo>
                  <a:pt x="2230" y="2608"/>
                </a:lnTo>
                <a:lnTo>
                  <a:pt x="2374" y="2574"/>
                </a:lnTo>
                <a:lnTo>
                  <a:pt x="2542" y="2912"/>
                </a:lnTo>
                <a:lnTo>
                  <a:pt x="2544" y="2912"/>
                </a:lnTo>
                <a:lnTo>
                  <a:pt x="2820" y="1934"/>
                </a:lnTo>
                <a:lnTo>
                  <a:pt x="1868" y="1552"/>
                </a:lnTo>
                <a:lnTo>
                  <a:pt x="2036" y="1894"/>
                </a:lnTo>
                <a:lnTo>
                  <a:pt x="1956" y="1914"/>
                </a:lnTo>
                <a:lnTo>
                  <a:pt x="1872" y="1928"/>
                </a:lnTo>
                <a:lnTo>
                  <a:pt x="1788" y="1936"/>
                </a:lnTo>
                <a:lnTo>
                  <a:pt x="1702" y="1938"/>
                </a:lnTo>
                <a:lnTo>
                  <a:pt x="1616" y="1934"/>
                </a:lnTo>
                <a:lnTo>
                  <a:pt x="1528" y="1926"/>
                </a:lnTo>
                <a:lnTo>
                  <a:pt x="1442" y="1912"/>
                </a:lnTo>
                <a:lnTo>
                  <a:pt x="1356" y="1894"/>
                </a:lnTo>
                <a:lnTo>
                  <a:pt x="1272" y="1872"/>
                </a:lnTo>
                <a:lnTo>
                  <a:pt x="1188" y="1844"/>
                </a:lnTo>
                <a:lnTo>
                  <a:pt x="1108" y="1812"/>
                </a:lnTo>
                <a:lnTo>
                  <a:pt x="1028" y="1776"/>
                </a:lnTo>
                <a:lnTo>
                  <a:pt x="952" y="1736"/>
                </a:lnTo>
                <a:lnTo>
                  <a:pt x="880" y="1692"/>
                </a:lnTo>
                <a:lnTo>
                  <a:pt x="810" y="1646"/>
                </a:lnTo>
                <a:lnTo>
                  <a:pt x="744" y="1596"/>
                </a:lnTo>
                <a:lnTo>
                  <a:pt x="684" y="1542"/>
                </a:lnTo>
                <a:lnTo>
                  <a:pt x="628" y="1486"/>
                </a:lnTo>
                <a:lnTo>
                  <a:pt x="578" y="1428"/>
                </a:lnTo>
                <a:lnTo>
                  <a:pt x="532" y="1366"/>
                </a:lnTo>
                <a:lnTo>
                  <a:pt x="494" y="1304"/>
                </a:lnTo>
                <a:lnTo>
                  <a:pt x="462" y="1238"/>
                </a:lnTo>
                <a:lnTo>
                  <a:pt x="438" y="1170"/>
                </a:lnTo>
                <a:lnTo>
                  <a:pt x="420" y="1102"/>
                </a:lnTo>
                <a:lnTo>
                  <a:pt x="410" y="1032"/>
                </a:lnTo>
                <a:lnTo>
                  <a:pt x="410" y="960"/>
                </a:lnTo>
                <a:lnTo>
                  <a:pt x="416" y="888"/>
                </a:lnTo>
                <a:lnTo>
                  <a:pt x="434" y="816"/>
                </a:lnTo>
                <a:lnTo>
                  <a:pt x="460" y="742"/>
                </a:lnTo>
                <a:lnTo>
                  <a:pt x="496" y="668"/>
                </a:lnTo>
                <a:lnTo>
                  <a:pt x="544" y="592"/>
                </a:lnTo>
                <a:lnTo>
                  <a:pt x="602" y="518"/>
                </a:lnTo>
                <a:lnTo>
                  <a:pt x="670" y="444"/>
                </a:lnTo>
                <a:lnTo>
                  <a:pt x="752" y="370"/>
                </a:lnTo>
                <a:lnTo>
                  <a:pt x="844" y="298"/>
                </a:lnTo>
                <a:lnTo>
                  <a:pt x="950" y="226"/>
                </a:lnTo>
                <a:lnTo>
                  <a:pt x="1070" y="154"/>
                </a:lnTo>
                <a:lnTo>
                  <a:pt x="1202" y="84"/>
                </a:lnTo>
                <a:lnTo>
                  <a:pt x="1348" y="16"/>
                </a:lnTo>
                <a:lnTo>
                  <a:pt x="1244" y="0"/>
                </a:lnTo>
                <a:lnTo>
                  <a:pt x="1244" y="0"/>
                </a:lnTo>
                <a:lnTo>
                  <a:pt x="1244" y="0"/>
                </a:lnTo>
                <a:close/>
                <a:moveTo>
                  <a:pt x="2820" y="1934"/>
                </a:moveTo>
                <a:lnTo>
                  <a:pt x="2820" y="1934"/>
                </a:lnTo>
                <a:lnTo>
                  <a:pt x="2820" y="1934"/>
                </a:lnTo>
                <a:close/>
              </a:path>
            </a:pathLst>
          </a:custGeom>
          <a:gradFill rotWithShape="1">
            <a:gsLst>
              <a:gs pos="0">
                <a:schemeClr val="hlink"/>
              </a:gs>
              <a:gs pos="100000">
                <a:schemeClr val="accent1"/>
              </a:gs>
            </a:gsLst>
            <a:lin ang="5400000" scaled="1"/>
          </a:gradFill>
          <a:ln w="0">
            <a:noFill/>
            <a:prstDash val="solid"/>
            <a:round/>
            <a:headEnd/>
            <a:tailEnd/>
          </a:ln>
          <a:effectLst>
            <a:outerShdw dist="206741" dir="8249373" algn="ctr" rotWithShape="0">
              <a:srgbClr val="C1D1D3">
                <a:alpha val="50000"/>
              </a:srgbClr>
            </a:outerShdw>
          </a:effectLst>
        </p:spPr>
        <p:txBody>
          <a:bodyPr/>
          <a:lstStyle/>
          <a:p>
            <a:pPr>
              <a:defRPr/>
            </a:pPr>
            <a:endParaRPr lang="zh-CN" altLang="en-US">
              <a:ea typeface="宋体" charset="-122"/>
              <a:cs typeface="+mn-cs"/>
            </a:endParaRPr>
          </a:p>
        </p:txBody>
      </p:sp>
      <p:grpSp>
        <p:nvGrpSpPr>
          <p:cNvPr id="7" name="组合 34"/>
          <p:cNvGrpSpPr>
            <a:grpSpLocks/>
          </p:cNvGrpSpPr>
          <p:nvPr/>
        </p:nvGrpSpPr>
        <p:grpSpPr bwMode="auto">
          <a:xfrm>
            <a:off x="3059113" y="4508500"/>
            <a:ext cx="1562100" cy="1741488"/>
            <a:chOff x="3649663" y="4295775"/>
            <a:chExt cx="1704975" cy="1885950"/>
          </a:xfrm>
        </p:grpSpPr>
        <p:sp>
          <p:nvSpPr>
            <p:cNvPr id="8" name="Oval 35"/>
            <p:cNvSpPr>
              <a:spLocks noChangeArrowheads="1"/>
            </p:cNvSpPr>
            <p:nvPr/>
          </p:nvSpPr>
          <p:spPr bwMode="gray">
            <a:xfrm rot="-723406">
              <a:off x="3717925" y="5514975"/>
              <a:ext cx="1438275" cy="666750"/>
            </a:xfrm>
            <a:prstGeom prst="ellipse">
              <a:avLst/>
            </a:prstGeom>
            <a:solidFill>
              <a:srgbClr val="0F2145">
                <a:alpha val="30196"/>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zh-CN" altLang="en-US"/>
            </a:p>
          </p:txBody>
        </p:sp>
        <p:sp>
          <p:nvSpPr>
            <p:cNvPr id="9" name="Oval 36"/>
            <p:cNvSpPr>
              <a:spLocks noChangeArrowheads="1"/>
            </p:cNvSpPr>
            <p:nvPr/>
          </p:nvSpPr>
          <p:spPr bwMode="gray">
            <a:xfrm>
              <a:off x="3649663" y="4295775"/>
              <a:ext cx="1704975" cy="1706563"/>
            </a:xfrm>
            <a:prstGeom prst="ellipse">
              <a:avLst/>
            </a:prstGeom>
            <a:gradFill rotWithShape="1">
              <a:gsLst>
                <a:gs pos="0">
                  <a:srgbClr val="636869"/>
                </a:gs>
                <a:gs pos="100000">
                  <a:srgbClr val="D6E1E2"/>
                </a:gs>
              </a:gsLst>
              <a:lin ang="5400000" scaled="1"/>
            </a:gradFill>
            <a:ln>
              <a:noFill/>
            </a:ln>
            <a:extLst>
              <a:ext uri="{91240B29-F687-4f45-9708-019B960494DF}">
                <a14:hiddenLine xmlns="" xmlns:a14="http://schemas.microsoft.com/office/drawing/2010/main" w="9525">
                  <a:solidFill>
                    <a:srgbClr val="000000"/>
                  </a:solidFill>
                  <a:round/>
                  <a:headEnd/>
                  <a:tailEnd/>
                </a14:hiddenLine>
              </a:ext>
            </a:extLst>
          </p:spPr>
          <p:txBody>
            <a:bodyPr vert="eaVert" wrap="none" anchor="ctr"/>
            <a:lstStyle/>
            <a:p>
              <a:endParaRPr lang="zh-CN" altLang="en-US"/>
            </a:p>
          </p:txBody>
        </p:sp>
        <p:sp>
          <p:nvSpPr>
            <p:cNvPr id="10" name="Oval 37"/>
            <p:cNvSpPr>
              <a:spLocks noChangeArrowheads="1"/>
            </p:cNvSpPr>
            <p:nvPr/>
          </p:nvSpPr>
          <p:spPr bwMode="gray">
            <a:xfrm>
              <a:off x="3670300" y="4305300"/>
              <a:ext cx="1665288" cy="1663700"/>
            </a:xfrm>
            <a:prstGeom prst="ellipse">
              <a:avLst/>
            </a:prstGeom>
            <a:gradFill rotWithShape="1">
              <a:gsLst>
                <a:gs pos="0">
                  <a:srgbClr val="D6E1E2">
                    <a:alpha val="0"/>
                  </a:srgbClr>
                </a:gs>
                <a:gs pos="100000">
                  <a:srgbClr val="F1F5F5"/>
                </a:gs>
              </a:gsLst>
              <a:lin ang="5400000" scaled="1"/>
            </a:gradFill>
            <a:ln>
              <a:noFill/>
            </a:ln>
            <a:extLst>
              <a:ext uri="{91240B29-F687-4f45-9708-019B960494DF}">
                <a14:hiddenLine xmlns="" xmlns:a14="http://schemas.microsoft.com/office/drawing/2010/main" w="9525">
                  <a:solidFill>
                    <a:srgbClr val="000000"/>
                  </a:solidFill>
                  <a:round/>
                  <a:headEnd/>
                  <a:tailEnd/>
                </a14:hiddenLine>
              </a:ext>
            </a:extLst>
          </p:spPr>
          <p:txBody>
            <a:bodyPr vert="eaVert" wrap="none" anchor="ctr"/>
            <a:lstStyle/>
            <a:p>
              <a:endParaRPr lang="zh-CN" altLang="en-US"/>
            </a:p>
          </p:txBody>
        </p:sp>
        <p:sp>
          <p:nvSpPr>
            <p:cNvPr id="11" name="Oval 38"/>
            <p:cNvSpPr>
              <a:spLocks noChangeArrowheads="1"/>
            </p:cNvSpPr>
            <p:nvPr/>
          </p:nvSpPr>
          <p:spPr bwMode="gray">
            <a:xfrm>
              <a:off x="3687763" y="4321175"/>
              <a:ext cx="1584325" cy="1555750"/>
            </a:xfrm>
            <a:prstGeom prst="ellipse">
              <a:avLst/>
            </a:prstGeom>
            <a:gradFill rotWithShape="1">
              <a:gsLst>
                <a:gs pos="0">
                  <a:srgbClr val="AAB2B3"/>
                </a:gs>
                <a:gs pos="100000">
                  <a:srgbClr val="D6E1E2">
                    <a:alpha val="48000"/>
                  </a:srgbClr>
                </a:gs>
              </a:gsLst>
              <a:lin ang="5400000" scaled="1"/>
            </a:gradFill>
            <a:ln>
              <a:noFill/>
            </a:ln>
            <a:extLst>
              <a:ext uri="{91240B29-F687-4f45-9708-019B960494DF}">
                <a14:hiddenLine xmlns="" xmlns:a14="http://schemas.microsoft.com/office/drawing/2010/main" w="9525">
                  <a:solidFill>
                    <a:srgbClr val="000000"/>
                  </a:solidFill>
                  <a:round/>
                  <a:headEnd/>
                  <a:tailEnd/>
                </a14:hiddenLine>
              </a:ext>
            </a:extLst>
          </p:spPr>
          <p:txBody>
            <a:bodyPr vert="eaVert" wrap="none" anchor="ctr"/>
            <a:lstStyle/>
            <a:p>
              <a:endParaRPr lang="zh-CN" altLang="en-US"/>
            </a:p>
          </p:txBody>
        </p:sp>
        <p:sp>
          <p:nvSpPr>
            <p:cNvPr id="12" name="Oval 39"/>
            <p:cNvSpPr>
              <a:spLocks noChangeArrowheads="1"/>
            </p:cNvSpPr>
            <p:nvPr/>
          </p:nvSpPr>
          <p:spPr bwMode="gray">
            <a:xfrm>
              <a:off x="3779838" y="4365625"/>
              <a:ext cx="1409700" cy="1262063"/>
            </a:xfrm>
            <a:prstGeom prst="ellipse">
              <a:avLst/>
            </a:prstGeom>
            <a:gradFill rotWithShape="1">
              <a:gsLst>
                <a:gs pos="0">
                  <a:srgbClr val="FFFFFF"/>
                </a:gs>
                <a:gs pos="100000">
                  <a:srgbClr val="D6E1E2">
                    <a:alpha val="37999"/>
                  </a:srgbClr>
                </a:gs>
              </a:gsLst>
              <a:lin ang="5400000" scaled="1"/>
            </a:gradFill>
            <a:ln>
              <a:noFill/>
            </a:ln>
            <a:extLst>
              <a:ext uri="{91240B29-F687-4f45-9708-019B960494DF}">
                <a14:hiddenLine xmlns="" xmlns:a14="http://schemas.microsoft.com/office/drawing/2010/main" w="9525">
                  <a:solidFill>
                    <a:srgbClr val="000000"/>
                  </a:solidFill>
                  <a:round/>
                  <a:headEnd/>
                  <a:tailEnd/>
                </a14:hiddenLine>
              </a:ext>
            </a:extLst>
          </p:spPr>
          <p:txBody>
            <a:bodyPr vert="eaVert" wrap="none" anchor="ctr"/>
            <a:lstStyle/>
            <a:p>
              <a:endParaRPr lang="zh-CN" altLang="en-US"/>
            </a:p>
          </p:txBody>
        </p:sp>
      </p:grpSp>
      <p:sp>
        <p:nvSpPr>
          <p:cNvPr id="13" name="Text Box 40"/>
          <p:cNvSpPr txBox="1">
            <a:spLocks noChangeArrowheads="1"/>
          </p:cNvSpPr>
          <p:nvPr/>
        </p:nvSpPr>
        <p:spPr bwMode="gray">
          <a:xfrm>
            <a:off x="4596037" y="5028741"/>
            <a:ext cx="5078413" cy="523875"/>
          </a:xfrm>
          <a:prstGeom prst="rect">
            <a:avLst/>
          </a:prstGeom>
          <a:noFill/>
          <a:ln w="9525" algn="ctr">
            <a:noFill/>
            <a:miter lim="800000"/>
            <a:headEnd/>
            <a:tailEnd/>
          </a:ln>
          <a:effectLst/>
        </p:spPr>
        <p:txBody>
          <a:bodyPr>
            <a:spAutoFit/>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r>
              <a:rPr lang="zh-CN" altLang="en-US" sz="2400" dirty="0">
                <a:solidFill>
                  <a:srgbClr val="000000"/>
                </a:solidFill>
                <a:latin typeface="微软雅黑"/>
                <a:ea typeface="微软雅黑"/>
                <a:cs typeface="微软雅黑"/>
              </a:rPr>
              <a:t>温家宝 </a:t>
            </a:r>
            <a:r>
              <a:rPr lang="zh-CN" altLang="en-US" sz="2800" dirty="0">
                <a:solidFill>
                  <a:srgbClr val="000000"/>
                </a:solidFill>
                <a:latin typeface="微软雅黑"/>
                <a:ea typeface="微软雅黑"/>
                <a:cs typeface="微软雅黑"/>
              </a:rPr>
              <a:t>“</a:t>
            </a:r>
            <a:r>
              <a:rPr lang="zh-CN" altLang="en-US" sz="2800" dirty="0">
                <a:solidFill>
                  <a:srgbClr val="C00000"/>
                </a:solidFill>
                <a:effectLst>
                  <a:outerShdw blurRad="38100" dist="38100" dir="2700000" algn="tl">
                    <a:srgbClr val="DDDDDD"/>
                  </a:outerShdw>
                </a:effectLst>
                <a:latin typeface="微软雅黑"/>
                <a:ea typeface="微软雅黑"/>
                <a:cs typeface="微软雅黑"/>
              </a:rPr>
              <a:t>感知中国</a:t>
            </a:r>
            <a:r>
              <a:rPr lang="zh-CN" altLang="en-US" sz="2800" dirty="0">
                <a:solidFill>
                  <a:srgbClr val="000000"/>
                </a:solidFill>
                <a:latin typeface="微软雅黑"/>
                <a:ea typeface="微软雅黑"/>
                <a:cs typeface="微软雅黑"/>
              </a:rPr>
              <a:t>”</a:t>
            </a:r>
            <a:endParaRPr lang="en-US" altLang="zh-CN" sz="2800" dirty="0">
              <a:latin typeface="微软雅黑"/>
              <a:ea typeface="微软雅黑"/>
              <a:cs typeface="微软雅黑"/>
            </a:endParaRPr>
          </a:p>
        </p:txBody>
      </p:sp>
      <p:sp>
        <p:nvSpPr>
          <p:cNvPr id="14" name="Oval 41"/>
          <p:cNvSpPr>
            <a:spLocks noChangeArrowheads="1"/>
          </p:cNvSpPr>
          <p:nvPr/>
        </p:nvSpPr>
        <p:spPr bwMode="gray">
          <a:xfrm rot="20827004">
            <a:off x="577850" y="4657725"/>
            <a:ext cx="1133475" cy="609600"/>
          </a:xfrm>
          <a:prstGeom prst="ellipse">
            <a:avLst/>
          </a:prstGeom>
          <a:solidFill>
            <a:srgbClr val="0F2145">
              <a:alpha val="30196"/>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zh-CN" altLang="en-US"/>
          </a:p>
        </p:txBody>
      </p:sp>
      <p:grpSp>
        <p:nvGrpSpPr>
          <p:cNvPr id="15" name="Group 42"/>
          <p:cNvGrpSpPr>
            <a:grpSpLocks/>
          </p:cNvGrpSpPr>
          <p:nvPr/>
        </p:nvGrpSpPr>
        <p:grpSpPr bwMode="auto">
          <a:xfrm>
            <a:off x="501650" y="3667125"/>
            <a:ext cx="6306222" cy="1441450"/>
            <a:chOff x="732" y="2112"/>
            <a:chExt cx="3871" cy="860"/>
          </a:xfrm>
        </p:grpSpPr>
        <p:sp>
          <p:nvSpPr>
            <p:cNvPr id="16" name="Oval 43"/>
            <p:cNvSpPr>
              <a:spLocks noChangeArrowheads="1"/>
            </p:cNvSpPr>
            <p:nvPr/>
          </p:nvSpPr>
          <p:spPr bwMode="gray">
            <a:xfrm>
              <a:off x="732" y="2112"/>
              <a:ext cx="842" cy="860"/>
            </a:xfrm>
            <a:prstGeom prst="ellipse">
              <a:avLst/>
            </a:prstGeom>
            <a:gradFill rotWithShape="1">
              <a:gsLst>
                <a:gs pos="0">
                  <a:srgbClr val="636869"/>
                </a:gs>
                <a:gs pos="100000">
                  <a:srgbClr val="D6E1E2"/>
                </a:gs>
              </a:gsLst>
              <a:lin ang="5400000" scaled="1"/>
            </a:gradFill>
            <a:ln>
              <a:noFill/>
            </a:ln>
            <a:extLst>
              <a:ext uri="{91240B29-F687-4f45-9708-019B960494DF}">
                <a14:hiddenLine xmlns="" xmlns:a14="http://schemas.microsoft.com/office/drawing/2010/main" w="9525">
                  <a:solidFill>
                    <a:srgbClr val="000000"/>
                  </a:solidFill>
                  <a:round/>
                  <a:headEnd/>
                  <a:tailEnd/>
                </a14:hiddenLine>
              </a:ext>
            </a:extLst>
          </p:spPr>
          <p:txBody>
            <a:bodyPr vert="eaVert" wrap="none" anchor="ctr"/>
            <a:lstStyle/>
            <a:p>
              <a:endParaRPr lang="zh-CN" altLang="en-US"/>
            </a:p>
          </p:txBody>
        </p:sp>
        <p:sp>
          <p:nvSpPr>
            <p:cNvPr id="17" name="Oval 44"/>
            <p:cNvSpPr>
              <a:spLocks noChangeArrowheads="1"/>
            </p:cNvSpPr>
            <p:nvPr/>
          </p:nvSpPr>
          <p:spPr bwMode="gray">
            <a:xfrm>
              <a:off x="743" y="2117"/>
              <a:ext cx="821" cy="838"/>
            </a:xfrm>
            <a:prstGeom prst="ellipse">
              <a:avLst/>
            </a:prstGeom>
            <a:gradFill rotWithShape="1">
              <a:gsLst>
                <a:gs pos="0">
                  <a:srgbClr val="D6E1E2">
                    <a:alpha val="0"/>
                  </a:srgbClr>
                </a:gs>
                <a:gs pos="100000">
                  <a:srgbClr val="F1F5F5"/>
                </a:gs>
              </a:gsLst>
              <a:lin ang="5400000" scaled="1"/>
            </a:gradFill>
            <a:ln>
              <a:noFill/>
            </a:ln>
            <a:extLst>
              <a:ext uri="{91240B29-F687-4f45-9708-019B960494DF}">
                <a14:hiddenLine xmlns="" xmlns:a14="http://schemas.microsoft.com/office/drawing/2010/main" w="9525">
                  <a:solidFill>
                    <a:srgbClr val="000000"/>
                  </a:solidFill>
                  <a:round/>
                  <a:headEnd/>
                  <a:tailEnd/>
                </a14:hiddenLine>
              </a:ext>
            </a:extLst>
          </p:spPr>
          <p:txBody>
            <a:bodyPr vert="eaVert" wrap="none" anchor="ctr"/>
            <a:lstStyle/>
            <a:p>
              <a:endParaRPr lang="zh-CN" altLang="en-US"/>
            </a:p>
          </p:txBody>
        </p:sp>
        <p:sp>
          <p:nvSpPr>
            <p:cNvPr id="18" name="Oval 45"/>
            <p:cNvSpPr>
              <a:spLocks noChangeArrowheads="1"/>
            </p:cNvSpPr>
            <p:nvPr/>
          </p:nvSpPr>
          <p:spPr bwMode="gray">
            <a:xfrm>
              <a:off x="751" y="2125"/>
              <a:ext cx="781" cy="784"/>
            </a:xfrm>
            <a:prstGeom prst="ellipse">
              <a:avLst/>
            </a:prstGeom>
            <a:gradFill rotWithShape="1">
              <a:gsLst>
                <a:gs pos="0">
                  <a:srgbClr val="AAB2B3"/>
                </a:gs>
                <a:gs pos="100000">
                  <a:srgbClr val="D6E1E2">
                    <a:alpha val="48000"/>
                  </a:srgbClr>
                </a:gs>
              </a:gsLst>
              <a:lin ang="5400000" scaled="1"/>
            </a:gradFill>
            <a:ln>
              <a:noFill/>
            </a:ln>
            <a:extLst>
              <a:ext uri="{91240B29-F687-4f45-9708-019B960494DF}">
                <a14:hiddenLine xmlns="" xmlns:a14="http://schemas.microsoft.com/office/drawing/2010/main" w="9525">
                  <a:solidFill>
                    <a:srgbClr val="000000"/>
                  </a:solidFill>
                  <a:round/>
                  <a:headEnd/>
                  <a:tailEnd/>
                </a14:hiddenLine>
              </a:ext>
            </a:extLst>
          </p:spPr>
          <p:txBody>
            <a:bodyPr vert="eaVert" wrap="none" anchor="ctr"/>
            <a:lstStyle/>
            <a:p>
              <a:endParaRPr lang="zh-CN" altLang="en-US"/>
            </a:p>
          </p:txBody>
        </p:sp>
        <p:sp>
          <p:nvSpPr>
            <p:cNvPr id="19" name="Oval 46"/>
            <p:cNvSpPr>
              <a:spLocks noChangeArrowheads="1"/>
            </p:cNvSpPr>
            <p:nvPr/>
          </p:nvSpPr>
          <p:spPr bwMode="gray">
            <a:xfrm>
              <a:off x="795" y="2147"/>
              <a:ext cx="695" cy="636"/>
            </a:xfrm>
            <a:prstGeom prst="ellipse">
              <a:avLst/>
            </a:prstGeom>
            <a:gradFill rotWithShape="1">
              <a:gsLst>
                <a:gs pos="0">
                  <a:srgbClr val="FFFFFF"/>
                </a:gs>
                <a:gs pos="100000">
                  <a:srgbClr val="D6E1E2">
                    <a:alpha val="37999"/>
                  </a:srgbClr>
                </a:gs>
              </a:gsLst>
              <a:lin ang="5400000" scaled="1"/>
            </a:gradFill>
            <a:ln>
              <a:noFill/>
            </a:ln>
            <a:extLst>
              <a:ext uri="{91240B29-F687-4f45-9708-019B960494DF}">
                <a14:hiddenLine xmlns="" xmlns:a14="http://schemas.microsoft.com/office/drawing/2010/main" w="9525">
                  <a:solidFill>
                    <a:srgbClr val="000000"/>
                  </a:solidFill>
                  <a:round/>
                  <a:headEnd/>
                  <a:tailEnd/>
                </a14:hiddenLine>
              </a:ext>
            </a:extLst>
          </p:spPr>
          <p:txBody>
            <a:bodyPr vert="eaVert" wrap="none" anchor="ctr"/>
            <a:lstStyle/>
            <a:p>
              <a:endParaRPr lang="zh-CN" altLang="en-US"/>
            </a:p>
          </p:txBody>
        </p:sp>
        <p:sp>
          <p:nvSpPr>
            <p:cNvPr id="20" name="Text Box 47"/>
            <p:cNvSpPr txBox="1">
              <a:spLocks noChangeArrowheads="1"/>
            </p:cNvSpPr>
            <p:nvPr/>
          </p:nvSpPr>
          <p:spPr bwMode="gray">
            <a:xfrm>
              <a:off x="1569" y="2425"/>
              <a:ext cx="3034" cy="23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r>
                <a:rPr lang="en-US" altLang="zh-CN" sz="2000" dirty="0">
                  <a:solidFill>
                    <a:srgbClr val="000000"/>
                  </a:solidFill>
                  <a:latin typeface="微软雅黑"/>
                  <a:ea typeface="微软雅黑"/>
                  <a:cs typeface="微软雅黑"/>
                </a:rPr>
                <a:t>IBM </a:t>
              </a:r>
              <a:r>
                <a:rPr lang="zh-CN" altLang="en-US" sz="2000" dirty="0">
                  <a:solidFill>
                    <a:srgbClr val="000000"/>
                  </a:solidFill>
                  <a:latin typeface="微软雅黑"/>
                  <a:ea typeface="微软雅黑"/>
                  <a:cs typeface="微软雅黑"/>
                </a:rPr>
                <a:t>“智慧地球” </a:t>
              </a:r>
              <a:endParaRPr lang="en-US" altLang="zh-CN" sz="2000" dirty="0">
                <a:latin typeface="微软雅黑"/>
                <a:ea typeface="微软雅黑"/>
                <a:cs typeface="微软雅黑"/>
              </a:endParaRPr>
            </a:p>
          </p:txBody>
        </p:sp>
      </p:grpSp>
      <p:sp>
        <p:nvSpPr>
          <p:cNvPr id="21" name="Oval 48"/>
          <p:cNvSpPr>
            <a:spLocks noChangeArrowheads="1"/>
          </p:cNvSpPr>
          <p:nvPr/>
        </p:nvSpPr>
        <p:spPr bwMode="gray">
          <a:xfrm>
            <a:off x="400050" y="2901950"/>
            <a:ext cx="914400" cy="533400"/>
          </a:xfrm>
          <a:prstGeom prst="ellipse">
            <a:avLst/>
          </a:prstGeom>
          <a:solidFill>
            <a:srgbClr val="0F2145">
              <a:alpha val="30196"/>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zh-CN" altLang="en-US"/>
          </a:p>
        </p:txBody>
      </p:sp>
      <p:sp>
        <p:nvSpPr>
          <p:cNvPr id="22" name="Oval 49"/>
          <p:cNvSpPr>
            <a:spLocks noChangeArrowheads="1"/>
          </p:cNvSpPr>
          <p:nvPr/>
        </p:nvSpPr>
        <p:spPr bwMode="gray">
          <a:xfrm>
            <a:off x="476250" y="2295525"/>
            <a:ext cx="1023938" cy="1023938"/>
          </a:xfrm>
          <a:prstGeom prst="ellipse">
            <a:avLst/>
          </a:prstGeom>
          <a:gradFill rotWithShape="1">
            <a:gsLst>
              <a:gs pos="0">
                <a:srgbClr val="636869"/>
              </a:gs>
              <a:gs pos="100000">
                <a:srgbClr val="D6E1E2"/>
              </a:gs>
            </a:gsLst>
            <a:lin ang="5400000" scaled="1"/>
          </a:gradFill>
          <a:ln>
            <a:noFill/>
          </a:ln>
          <a:extLst>
            <a:ext uri="{91240B29-F687-4f45-9708-019B960494DF}">
              <a14:hiddenLine xmlns="" xmlns:a14="http://schemas.microsoft.com/office/drawing/2010/main" w="9525">
                <a:solidFill>
                  <a:srgbClr val="000000"/>
                </a:solidFill>
                <a:round/>
                <a:headEnd/>
                <a:tailEnd/>
              </a14:hiddenLine>
            </a:ext>
          </a:extLst>
        </p:spPr>
        <p:txBody>
          <a:bodyPr vert="eaVert" wrap="none" anchor="ctr"/>
          <a:lstStyle/>
          <a:p>
            <a:endParaRPr lang="zh-CN" altLang="en-US"/>
          </a:p>
        </p:txBody>
      </p:sp>
      <p:sp>
        <p:nvSpPr>
          <p:cNvPr id="23" name="Oval 50"/>
          <p:cNvSpPr>
            <a:spLocks noChangeArrowheads="1"/>
          </p:cNvSpPr>
          <p:nvPr/>
        </p:nvSpPr>
        <p:spPr bwMode="gray">
          <a:xfrm>
            <a:off x="488950" y="2300288"/>
            <a:ext cx="1000125" cy="1000125"/>
          </a:xfrm>
          <a:prstGeom prst="ellipse">
            <a:avLst/>
          </a:prstGeom>
          <a:gradFill rotWithShape="1">
            <a:gsLst>
              <a:gs pos="0">
                <a:srgbClr val="D6E1E2">
                  <a:alpha val="0"/>
                </a:srgbClr>
              </a:gs>
              <a:gs pos="100000">
                <a:srgbClr val="F1F5F5"/>
              </a:gs>
            </a:gsLst>
            <a:lin ang="5400000" scaled="1"/>
          </a:gradFill>
          <a:ln>
            <a:noFill/>
          </a:ln>
          <a:extLst>
            <a:ext uri="{91240B29-F687-4f45-9708-019B960494DF}">
              <a14:hiddenLine xmlns="" xmlns:a14="http://schemas.microsoft.com/office/drawing/2010/main" w="9525">
                <a:solidFill>
                  <a:srgbClr val="000000"/>
                </a:solidFill>
                <a:round/>
                <a:headEnd/>
                <a:tailEnd/>
              </a14:hiddenLine>
            </a:ext>
          </a:extLst>
        </p:spPr>
        <p:txBody>
          <a:bodyPr vert="eaVert" wrap="none" anchor="ctr"/>
          <a:lstStyle/>
          <a:p>
            <a:endParaRPr lang="zh-CN" altLang="en-US"/>
          </a:p>
        </p:txBody>
      </p:sp>
      <p:sp>
        <p:nvSpPr>
          <p:cNvPr id="24" name="Oval 51"/>
          <p:cNvSpPr>
            <a:spLocks noChangeArrowheads="1"/>
          </p:cNvSpPr>
          <p:nvPr/>
        </p:nvSpPr>
        <p:spPr bwMode="gray">
          <a:xfrm>
            <a:off x="500063" y="2311400"/>
            <a:ext cx="950912" cy="933450"/>
          </a:xfrm>
          <a:prstGeom prst="ellipse">
            <a:avLst/>
          </a:prstGeom>
          <a:gradFill rotWithShape="1">
            <a:gsLst>
              <a:gs pos="0">
                <a:srgbClr val="AAB2B3"/>
              </a:gs>
              <a:gs pos="100000">
                <a:srgbClr val="D6E1E2">
                  <a:alpha val="48000"/>
                </a:srgbClr>
              </a:gs>
            </a:gsLst>
            <a:lin ang="5400000" scaled="1"/>
          </a:gradFill>
          <a:ln>
            <a:noFill/>
          </a:ln>
          <a:extLst>
            <a:ext uri="{91240B29-F687-4f45-9708-019B960494DF}">
              <a14:hiddenLine xmlns="" xmlns:a14="http://schemas.microsoft.com/office/drawing/2010/main" w="9525">
                <a:solidFill>
                  <a:srgbClr val="000000"/>
                </a:solidFill>
                <a:round/>
                <a:headEnd/>
                <a:tailEnd/>
              </a14:hiddenLine>
            </a:ext>
          </a:extLst>
        </p:spPr>
        <p:txBody>
          <a:bodyPr vert="eaVert" wrap="none" anchor="ctr"/>
          <a:lstStyle/>
          <a:p>
            <a:endParaRPr lang="zh-CN" altLang="en-US"/>
          </a:p>
        </p:txBody>
      </p:sp>
      <p:sp>
        <p:nvSpPr>
          <p:cNvPr id="25" name="Oval 52"/>
          <p:cNvSpPr>
            <a:spLocks noChangeArrowheads="1"/>
          </p:cNvSpPr>
          <p:nvPr/>
        </p:nvSpPr>
        <p:spPr bwMode="gray">
          <a:xfrm>
            <a:off x="554038" y="2336800"/>
            <a:ext cx="847725" cy="757238"/>
          </a:xfrm>
          <a:prstGeom prst="ellipse">
            <a:avLst/>
          </a:prstGeom>
          <a:gradFill rotWithShape="1">
            <a:gsLst>
              <a:gs pos="0">
                <a:srgbClr val="FFFFFF"/>
              </a:gs>
              <a:gs pos="100000">
                <a:srgbClr val="D6E1E2">
                  <a:alpha val="37999"/>
                </a:srgbClr>
              </a:gs>
            </a:gsLst>
            <a:lin ang="5400000" scaled="1"/>
          </a:gradFill>
          <a:ln>
            <a:noFill/>
          </a:ln>
          <a:extLst>
            <a:ext uri="{91240B29-F687-4f45-9708-019B960494DF}">
              <a14:hiddenLine xmlns="" xmlns:a14="http://schemas.microsoft.com/office/drawing/2010/main" w="9525">
                <a:solidFill>
                  <a:srgbClr val="000000"/>
                </a:solidFill>
                <a:round/>
                <a:headEnd/>
                <a:tailEnd/>
              </a14:hiddenLine>
            </a:ext>
          </a:extLst>
        </p:spPr>
        <p:txBody>
          <a:bodyPr vert="eaVert" wrap="none" anchor="ctr"/>
          <a:lstStyle/>
          <a:p>
            <a:endParaRPr lang="zh-CN" altLang="en-US" dirty="0"/>
          </a:p>
        </p:txBody>
      </p:sp>
      <p:sp>
        <p:nvSpPr>
          <p:cNvPr id="26" name="Text Box 53"/>
          <p:cNvSpPr txBox="1">
            <a:spLocks noChangeArrowheads="1"/>
          </p:cNvSpPr>
          <p:nvPr/>
        </p:nvSpPr>
        <p:spPr bwMode="gray">
          <a:xfrm>
            <a:off x="1455886" y="2570079"/>
            <a:ext cx="6348412" cy="6463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r>
              <a:rPr lang="zh-CN" altLang="en-US" dirty="0">
                <a:solidFill>
                  <a:srgbClr val="000000"/>
                </a:solidFill>
                <a:latin typeface="微软雅黑"/>
                <a:ea typeface="微软雅黑"/>
                <a:cs typeface="微软雅黑"/>
              </a:rPr>
              <a:t>国际电信联盟 </a:t>
            </a:r>
            <a:r>
              <a:rPr lang="en-US" altLang="zh-CN" dirty="0">
                <a:solidFill>
                  <a:srgbClr val="000000"/>
                </a:solidFill>
                <a:latin typeface="微软雅黑"/>
                <a:ea typeface="微软雅黑"/>
                <a:cs typeface="微软雅黑"/>
              </a:rPr>
              <a:t>《ITU</a:t>
            </a:r>
            <a:r>
              <a:rPr lang="zh-CN" altLang="en-US" dirty="0">
                <a:solidFill>
                  <a:srgbClr val="000000"/>
                </a:solidFill>
                <a:latin typeface="微软雅黑"/>
                <a:ea typeface="微软雅黑"/>
                <a:cs typeface="微软雅黑"/>
              </a:rPr>
              <a:t>互联网报告</a:t>
            </a:r>
            <a:r>
              <a:rPr lang="en-US" altLang="zh-CN" dirty="0">
                <a:solidFill>
                  <a:srgbClr val="000000"/>
                </a:solidFill>
                <a:latin typeface="微软雅黑"/>
                <a:ea typeface="微软雅黑"/>
                <a:cs typeface="微软雅黑"/>
              </a:rPr>
              <a:t>2005》</a:t>
            </a:r>
          </a:p>
          <a:p>
            <a:pPr eaLnBrk="1" hangingPunct="1"/>
            <a:r>
              <a:rPr lang="zh-CN" altLang="en-US" dirty="0">
                <a:solidFill>
                  <a:srgbClr val="000000"/>
                </a:solidFill>
                <a:latin typeface="微软雅黑"/>
                <a:ea typeface="微软雅黑"/>
                <a:cs typeface="微软雅黑"/>
              </a:rPr>
              <a:t>无所不在的“物联网”通信时代即将来临</a:t>
            </a:r>
            <a:r>
              <a:rPr lang="en-US" altLang="zh-CN" dirty="0">
                <a:solidFill>
                  <a:srgbClr val="000000"/>
                </a:solidFill>
                <a:latin typeface="微软雅黑"/>
                <a:ea typeface="微软雅黑"/>
                <a:cs typeface="微软雅黑"/>
              </a:rPr>
              <a:t> </a:t>
            </a:r>
            <a:endParaRPr lang="en-US" altLang="zh-CN" dirty="0">
              <a:latin typeface="微软雅黑"/>
              <a:ea typeface="微软雅黑"/>
              <a:cs typeface="微软雅黑"/>
            </a:endParaRPr>
          </a:p>
        </p:txBody>
      </p:sp>
      <p:sp>
        <p:nvSpPr>
          <p:cNvPr id="27" name="Oval 54"/>
          <p:cNvSpPr>
            <a:spLocks noChangeArrowheads="1"/>
          </p:cNvSpPr>
          <p:nvPr/>
        </p:nvSpPr>
        <p:spPr bwMode="gray">
          <a:xfrm>
            <a:off x="1666875" y="2428875"/>
            <a:ext cx="685800" cy="228600"/>
          </a:xfrm>
          <a:prstGeom prst="ellipse">
            <a:avLst/>
          </a:prstGeom>
          <a:solidFill>
            <a:srgbClr val="0F2145">
              <a:alpha val="30196"/>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zh-CN" altLang="en-US"/>
          </a:p>
        </p:txBody>
      </p:sp>
      <p:sp>
        <p:nvSpPr>
          <p:cNvPr id="28" name="Oval 55"/>
          <p:cNvSpPr>
            <a:spLocks noChangeArrowheads="1"/>
          </p:cNvSpPr>
          <p:nvPr/>
        </p:nvSpPr>
        <p:spPr bwMode="gray">
          <a:xfrm>
            <a:off x="1789113" y="1895475"/>
            <a:ext cx="682625" cy="682625"/>
          </a:xfrm>
          <a:prstGeom prst="ellipse">
            <a:avLst/>
          </a:prstGeom>
          <a:gradFill rotWithShape="1">
            <a:gsLst>
              <a:gs pos="0">
                <a:srgbClr val="636869"/>
              </a:gs>
              <a:gs pos="100000">
                <a:srgbClr val="D6E1E2"/>
              </a:gs>
            </a:gsLst>
            <a:lin ang="5400000" scaled="1"/>
          </a:gradFill>
          <a:ln>
            <a:noFill/>
          </a:ln>
          <a:extLst>
            <a:ext uri="{91240B29-F687-4f45-9708-019B960494DF}">
              <a14:hiddenLine xmlns="" xmlns:a14="http://schemas.microsoft.com/office/drawing/2010/main" w="9525">
                <a:solidFill>
                  <a:srgbClr val="000000"/>
                </a:solidFill>
                <a:round/>
                <a:headEnd/>
                <a:tailEnd/>
              </a14:hiddenLine>
            </a:ext>
          </a:extLst>
        </p:spPr>
        <p:txBody>
          <a:bodyPr vert="eaVert" wrap="none" anchor="ctr"/>
          <a:lstStyle/>
          <a:p>
            <a:endParaRPr lang="zh-CN" altLang="en-US"/>
          </a:p>
        </p:txBody>
      </p:sp>
      <p:sp>
        <p:nvSpPr>
          <p:cNvPr id="29" name="Oval 56"/>
          <p:cNvSpPr>
            <a:spLocks noChangeArrowheads="1"/>
          </p:cNvSpPr>
          <p:nvPr/>
        </p:nvSpPr>
        <p:spPr bwMode="gray">
          <a:xfrm>
            <a:off x="1798638" y="1898650"/>
            <a:ext cx="665162" cy="666750"/>
          </a:xfrm>
          <a:prstGeom prst="ellipse">
            <a:avLst/>
          </a:prstGeom>
          <a:gradFill rotWithShape="1">
            <a:gsLst>
              <a:gs pos="0">
                <a:srgbClr val="D6E1E2">
                  <a:alpha val="0"/>
                </a:srgbClr>
              </a:gs>
              <a:gs pos="100000">
                <a:srgbClr val="F1F5F5"/>
              </a:gs>
            </a:gsLst>
            <a:lin ang="5400000" scaled="1"/>
          </a:gradFill>
          <a:ln>
            <a:noFill/>
          </a:ln>
          <a:extLst>
            <a:ext uri="{91240B29-F687-4f45-9708-019B960494DF}">
              <a14:hiddenLine xmlns="" xmlns:a14="http://schemas.microsoft.com/office/drawing/2010/main" w="9525">
                <a:solidFill>
                  <a:srgbClr val="000000"/>
                </a:solidFill>
                <a:round/>
                <a:headEnd/>
                <a:tailEnd/>
              </a14:hiddenLine>
            </a:ext>
          </a:extLst>
        </p:spPr>
        <p:txBody>
          <a:bodyPr vert="eaVert" wrap="none" anchor="ctr"/>
          <a:lstStyle/>
          <a:p>
            <a:endParaRPr lang="zh-CN" altLang="en-US"/>
          </a:p>
        </p:txBody>
      </p:sp>
      <p:sp>
        <p:nvSpPr>
          <p:cNvPr id="30" name="Oval 57"/>
          <p:cNvSpPr>
            <a:spLocks noChangeArrowheads="1"/>
          </p:cNvSpPr>
          <p:nvPr/>
        </p:nvSpPr>
        <p:spPr bwMode="gray">
          <a:xfrm>
            <a:off x="1804988" y="1905000"/>
            <a:ext cx="633412" cy="622300"/>
          </a:xfrm>
          <a:prstGeom prst="ellipse">
            <a:avLst/>
          </a:prstGeom>
          <a:gradFill rotWithShape="1">
            <a:gsLst>
              <a:gs pos="0">
                <a:srgbClr val="AAB2B3"/>
              </a:gs>
              <a:gs pos="100000">
                <a:srgbClr val="D6E1E2">
                  <a:alpha val="48000"/>
                </a:srgbClr>
              </a:gs>
            </a:gsLst>
            <a:lin ang="5400000" scaled="1"/>
          </a:gradFill>
          <a:ln>
            <a:noFill/>
          </a:ln>
          <a:extLst>
            <a:ext uri="{91240B29-F687-4f45-9708-019B960494DF}">
              <a14:hiddenLine xmlns="" xmlns:a14="http://schemas.microsoft.com/office/drawing/2010/main" w="9525">
                <a:solidFill>
                  <a:srgbClr val="000000"/>
                </a:solidFill>
                <a:round/>
                <a:headEnd/>
                <a:tailEnd/>
              </a14:hiddenLine>
            </a:ext>
          </a:extLst>
        </p:spPr>
        <p:txBody>
          <a:bodyPr vert="eaVert" wrap="none" anchor="ctr"/>
          <a:lstStyle/>
          <a:p>
            <a:endParaRPr lang="zh-CN" altLang="en-US"/>
          </a:p>
        </p:txBody>
      </p:sp>
      <p:sp>
        <p:nvSpPr>
          <p:cNvPr id="31" name="Oval 58"/>
          <p:cNvSpPr>
            <a:spLocks noChangeArrowheads="1"/>
          </p:cNvSpPr>
          <p:nvPr/>
        </p:nvSpPr>
        <p:spPr bwMode="gray">
          <a:xfrm rot="16200000">
            <a:off x="1807370" y="1915654"/>
            <a:ext cx="563563" cy="600077"/>
          </a:xfrm>
          <a:prstGeom prst="ellipse">
            <a:avLst/>
          </a:prstGeom>
          <a:gradFill rotWithShape="1">
            <a:gsLst>
              <a:gs pos="0">
                <a:srgbClr val="FFFFFF"/>
              </a:gs>
              <a:gs pos="100000">
                <a:srgbClr val="D6E1E2">
                  <a:alpha val="37999"/>
                </a:srgbClr>
              </a:gs>
            </a:gsLst>
            <a:lin ang="5400000" scaled="1"/>
          </a:gradFill>
          <a:ln>
            <a:noFill/>
          </a:ln>
          <a:extLst>
            <a:ext uri="{91240B29-F687-4f45-9708-019B960494DF}">
              <a14:hiddenLine xmlns="" xmlns:a14="http://schemas.microsoft.com/office/drawing/2010/main" w="9525">
                <a:solidFill>
                  <a:srgbClr val="000000"/>
                </a:solidFill>
                <a:round/>
                <a:headEnd/>
                <a:tailEnd/>
              </a14:hiddenLine>
            </a:ext>
          </a:extLst>
        </p:spPr>
        <p:txBody>
          <a:bodyPr vert="eaVert" wrap="none" anchor="ctr"/>
          <a:lstStyle/>
          <a:p>
            <a:endParaRPr lang="zh-CN" altLang="en-US" dirty="0"/>
          </a:p>
        </p:txBody>
      </p:sp>
      <p:sp>
        <p:nvSpPr>
          <p:cNvPr id="32" name="Text Box 59"/>
          <p:cNvSpPr txBox="1">
            <a:spLocks noChangeArrowheads="1"/>
          </p:cNvSpPr>
          <p:nvPr/>
        </p:nvSpPr>
        <p:spPr bwMode="gray">
          <a:xfrm>
            <a:off x="2383088" y="2081965"/>
            <a:ext cx="3883025" cy="3079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r>
              <a:rPr lang="en-US" altLang="zh-CN" sz="1400" dirty="0">
                <a:solidFill>
                  <a:srgbClr val="000000"/>
                </a:solidFill>
                <a:latin typeface="微软雅黑"/>
                <a:ea typeface="微软雅黑"/>
                <a:cs typeface="微软雅黑"/>
              </a:rPr>
              <a:t>Bill Gates 《</a:t>
            </a:r>
            <a:r>
              <a:rPr lang="zh-CN" altLang="en-US" sz="1400" dirty="0">
                <a:solidFill>
                  <a:srgbClr val="000000"/>
                </a:solidFill>
                <a:latin typeface="微软雅黑"/>
                <a:ea typeface="微软雅黑"/>
                <a:cs typeface="微软雅黑"/>
              </a:rPr>
              <a:t>未来之路</a:t>
            </a:r>
            <a:r>
              <a:rPr lang="en-US" altLang="zh-CN" sz="1400" dirty="0">
                <a:solidFill>
                  <a:srgbClr val="000000"/>
                </a:solidFill>
                <a:latin typeface="微软雅黑"/>
                <a:ea typeface="微软雅黑"/>
                <a:cs typeface="微软雅黑"/>
              </a:rPr>
              <a:t>》 </a:t>
            </a:r>
            <a:r>
              <a:rPr lang="zh-CN" altLang="en-US" sz="1400" dirty="0">
                <a:solidFill>
                  <a:srgbClr val="000000"/>
                </a:solidFill>
                <a:latin typeface="微软雅黑"/>
                <a:ea typeface="微软雅黑"/>
                <a:cs typeface="微软雅黑"/>
              </a:rPr>
              <a:t>物物互联</a:t>
            </a:r>
            <a:endParaRPr lang="en-US" altLang="zh-CN" dirty="0">
              <a:latin typeface="微软雅黑"/>
              <a:ea typeface="微软雅黑"/>
              <a:cs typeface="微软雅黑"/>
            </a:endParaRPr>
          </a:p>
        </p:txBody>
      </p:sp>
      <p:sp>
        <p:nvSpPr>
          <p:cNvPr id="33" name="TextBox 30"/>
          <p:cNvSpPr txBox="1"/>
          <p:nvPr/>
        </p:nvSpPr>
        <p:spPr>
          <a:xfrm>
            <a:off x="3779838" y="1700213"/>
            <a:ext cx="5545137" cy="461962"/>
          </a:xfrm>
          <a:prstGeom prst="rect">
            <a:avLst/>
          </a:prstGeom>
          <a:noFill/>
        </p:spPr>
        <p:txBody>
          <a:bodyPr>
            <a:spAutoFit/>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r>
              <a:rPr lang="zh-CN" sz="2000" dirty="0">
                <a:effectLst>
                  <a:outerShdw blurRad="38100" dist="38100" dir="2700000" algn="tl">
                    <a:srgbClr val="DDDDDD"/>
                  </a:outerShdw>
                </a:effectLst>
                <a:latin typeface="微软雅黑" charset="0"/>
                <a:ea typeface="微软雅黑" charset="0"/>
                <a:cs typeface="微软雅黑" charset="0"/>
              </a:rPr>
              <a:t>物联网的基本思想出现于</a:t>
            </a:r>
            <a:r>
              <a:rPr lang="en-US" altLang="zh-CN" sz="2400" dirty="0">
                <a:effectLst>
                  <a:outerShdw blurRad="38100" dist="38100" dir="2700000" algn="tl">
                    <a:srgbClr val="DDDDDD"/>
                  </a:outerShdw>
                </a:effectLst>
                <a:latin typeface="微软雅黑" charset="0"/>
                <a:ea typeface="微软雅黑" charset="0"/>
                <a:cs typeface="微软雅黑" charset="0"/>
              </a:rPr>
              <a:t>20</a:t>
            </a:r>
            <a:r>
              <a:rPr lang="zh-CN" sz="2400" dirty="0">
                <a:effectLst>
                  <a:outerShdw blurRad="38100" dist="38100" dir="2700000" algn="tl">
                    <a:srgbClr val="DDDDDD"/>
                  </a:outerShdw>
                </a:effectLst>
                <a:latin typeface="微软雅黑" charset="0"/>
                <a:ea typeface="微软雅黑" charset="0"/>
                <a:cs typeface="微软雅黑" charset="0"/>
              </a:rPr>
              <a:t>世纪</a:t>
            </a:r>
            <a:r>
              <a:rPr lang="en-US" altLang="zh-CN" sz="2400" dirty="0">
                <a:effectLst>
                  <a:outerShdw blurRad="38100" dist="38100" dir="2700000" algn="tl">
                    <a:srgbClr val="DDDDDD"/>
                  </a:outerShdw>
                </a:effectLst>
                <a:latin typeface="微软雅黑" charset="0"/>
                <a:ea typeface="微软雅黑" charset="0"/>
                <a:cs typeface="微软雅黑" charset="0"/>
              </a:rPr>
              <a:t>90</a:t>
            </a:r>
            <a:r>
              <a:rPr lang="zh-CN" sz="2400" dirty="0">
                <a:effectLst>
                  <a:outerShdw blurRad="38100" dist="38100" dir="2700000" algn="tl">
                    <a:srgbClr val="DDDDDD"/>
                  </a:outerShdw>
                </a:effectLst>
                <a:latin typeface="微软雅黑" charset="0"/>
                <a:ea typeface="微软雅黑" charset="0"/>
                <a:cs typeface="微软雅黑" charset="0"/>
              </a:rPr>
              <a:t>年代</a:t>
            </a:r>
            <a:endParaRPr lang="zh-CN" altLang="en-US" sz="2400" dirty="0">
              <a:effectLst>
                <a:outerShdw blurRad="38100" dist="38100" dir="2700000" algn="tl">
                  <a:srgbClr val="DDDDDD"/>
                </a:outerShdw>
              </a:effectLst>
              <a:latin typeface="微软雅黑" charset="0"/>
              <a:ea typeface="微软雅黑" charset="0"/>
              <a:cs typeface="微软雅黑" charset="0"/>
            </a:endParaRPr>
          </a:p>
        </p:txBody>
      </p:sp>
      <p:pic>
        <p:nvPicPr>
          <p:cNvPr id="35" name="图片 34" descr="index.gif"/>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529681" y="3791033"/>
            <a:ext cx="465137" cy="4619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6" name="Picture 2"/>
          <p:cNvPicPr>
            <a:picLocks noChangeAspect="1" noChangeArrowheads="1"/>
          </p:cNvPicPr>
          <p:nvPr/>
        </p:nvPicPr>
        <p:blipFill>
          <a:blip r:embed="rId5" cstate="print"/>
          <a:srcRect/>
          <a:stretch>
            <a:fillRect/>
          </a:stretch>
        </p:blipFill>
        <p:spPr bwMode="auto">
          <a:xfrm>
            <a:off x="7160096" y="2899792"/>
            <a:ext cx="1079759" cy="1530226"/>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2" name="矩形 1"/>
          <p:cNvSpPr/>
          <p:nvPr/>
        </p:nvSpPr>
        <p:spPr>
          <a:xfrm>
            <a:off x="1799793" y="2049202"/>
            <a:ext cx="665968" cy="338554"/>
          </a:xfrm>
          <a:prstGeom prst="rect">
            <a:avLst/>
          </a:prstGeom>
        </p:spPr>
        <p:txBody>
          <a:bodyPr wrap="none">
            <a:spAutoFit/>
          </a:bodyPr>
          <a:lstStyle/>
          <a:p>
            <a:r>
              <a:rPr lang="en-US" altLang="zh-CN" sz="1600" dirty="0">
                <a:solidFill>
                  <a:srgbClr val="C00000"/>
                </a:solidFill>
                <a:latin typeface="微软雅黑"/>
                <a:ea typeface="微软雅黑"/>
                <a:cs typeface="微软雅黑"/>
              </a:rPr>
              <a:t>1995</a:t>
            </a:r>
            <a:endParaRPr lang="zh-CN" altLang="en-US" sz="1600" dirty="0"/>
          </a:p>
        </p:txBody>
      </p:sp>
      <p:sp>
        <p:nvSpPr>
          <p:cNvPr id="34" name="矩形 33"/>
          <p:cNvSpPr/>
          <p:nvPr/>
        </p:nvSpPr>
        <p:spPr>
          <a:xfrm>
            <a:off x="641910" y="2628094"/>
            <a:ext cx="726130" cy="369332"/>
          </a:xfrm>
          <a:prstGeom prst="rect">
            <a:avLst/>
          </a:prstGeom>
        </p:spPr>
        <p:txBody>
          <a:bodyPr wrap="none">
            <a:spAutoFit/>
          </a:bodyPr>
          <a:lstStyle/>
          <a:p>
            <a:r>
              <a:rPr lang="en-US" altLang="zh-CN" dirty="0">
                <a:solidFill>
                  <a:srgbClr val="C00000"/>
                </a:solidFill>
                <a:latin typeface="微软雅黑"/>
                <a:ea typeface="微软雅黑"/>
                <a:cs typeface="微软雅黑"/>
              </a:rPr>
              <a:t>2005</a:t>
            </a:r>
            <a:endParaRPr lang="zh-CN" altLang="en-US" dirty="0"/>
          </a:p>
        </p:txBody>
      </p:sp>
      <p:sp>
        <p:nvSpPr>
          <p:cNvPr id="37" name="矩形 36"/>
          <p:cNvSpPr/>
          <p:nvPr/>
        </p:nvSpPr>
        <p:spPr>
          <a:xfrm>
            <a:off x="809991" y="4196704"/>
            <a:ext cx="786293" cy="400110"/>
          </a:xfrm>
          <a:prstGeom prst="rect">
            <a:avLst/>
          </a:prstGeom>
        </p:spPr>
        <p:txBody>
          <a:bodyPr wrap="none">
            <a:spAutoFit/>
          </a:bodyPr>
          <a:lstStyle/>
          <a:p>
            <a:r>
              <a:rPr lang="en-US" altLang="zh-CN" sz="2000" dirty="0">
                <a:solidFill>
                  <a:srgbClr val="C00000"/>
                </a:solidFill>
                <a:latin typeface="微软雅黑"/>
                <a:ea typeface="微软雅黑"/>
                <a:cs typeface="微软雅黑"/>
              </a:rPr>
              <a:t>2009</a:t>
            </a:r>
            <a:endParaRPr lang="zh-CN" altLang="en-US" sz="2000" dirty="0"/>
          </a:p>
        </p:txBody>
      </p:sp>
      <p:sp>
        <p:nvSpPr>
          <p:cNvPr id="38" name="矩形 37"/>
          <p:cNvSpPr/>
          <p:nvPr/>
        </p:nvSpPr>
        <p:spPr>
          <a:xfrm>
            <a:off x="3424561" y="5111726"/>
            <a:ext cx="906618" cy="461665"/>
          </a:xfrm>
          <a:prstGeom prst="rect">
            <a:avLst/>
          </a:prstGeom>
        </p:spPr>
        <p:txBody>
          <a:bodyPr wrap="none">
            <a:spAutoFit/>
          </a:bodyPr>
          <a:lstStyle/>
          <a:p>
            <a:r>
              <a:rPr lang="en-US" altLang="zh-CN" sz="2400" dirty="0">
                <a:solidFill>
                  <a:srgbClr val="C00000"/>
                </a:solidFill>
                <a:latin typeface="微软雅黑"/>
                <a:ea typeface="微软雅黑"/>
                <a:cs typeface="微软雅黑"/>
              </a:rPr>
              <a:t>2009</a:t>
            </a:r>
            <a:endParaRPr lang="zh-CN" altLang="en-US" sz="2400" dirty="0"/>
          </a:p>
        </p:txBody>
      </p:sp>
    </p:spTree>
    <p:extLst>
      <p:ext uri="{BB962C8B-B14F-4D97-AF65-F5344CB8AC3E}">
        <p14:creationId xmlns:p14="http://schemas.microsoft.com/office/powerpoint/2010/main" val="388885243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en-US" altLang="zh-CN" dirty="0"/>
              <a:t>1.1 </a:t>
            </a:r>
            <a:r>
              <a:rPr lang="zh-CN" altLang="en-US" dirty="0">
                <a:solidFill>
                  <a:schemeClr val="tx1">
                    <a:lumMod val="95000"/>
                    <a:lumOff val="5000"/>
                  </a:schemeClr>
                </a:solidFill>
              </a:rPr>
              <a:t>起源与发展</a:t>
            </a:r>
            <a:endParaRPr lang="en-US" altLang="zh-CN" dirty="0">
              <a:solidFill>
                <a:schemeClr val="tx1">
                  <a:lumMod val="95000"/>
                  <a:lumOff val="5000"/>
                </a:schemeClr>
              </a:solidFill>
            </a:endParaRPr>
          </a:p>
          <a:p>
            <a:pPr lvl="1"/>
            <a:endParaRPr lang="en-US" altLang="zh-CN" dirty="0">
              <a:solidFill>
                <a:srgbClr val="C00000"/>
              </a:solidFill>
            </a:endParaRPr>
          </a:p>
          <a:p>
            <a:r>
              <a:rPr lang="en-US" altLang="zh-CN" dirty="0"/>
              <a:t>1.2 </a:t>
            </a:r>
            <a:r>
              <a:rPr lang="zh-CN" altLang="en-US" dirty="0"/>
              <a:t>核心技术</a:t>
            </a:r>
            <a:endParaRPr lang="en-US" altLang="zh-CN" dirty="0"/>
          </a:p>
          <a:p>
            <a:pPr lvl="1"/>
            <a:endParaRPr lang="en-US" altLang="zh-CN" dirty="0"/>
          </a:p>
          <a:p>
            <a:r>
              <a:rPr lang="en-US" altLang="zh-CN" dirty="0"/>
              <a:t>1.3</a:t>
            </a:r>
            <a:r>
              <a:rPr lang="en-US" altLang="zh-CN" sz="2800" dirty="0"/>
              <a:t> </a:t>
            </a:r>
            <a:r>
              <a:rPr lang="zh-CN" altLang="en-US" dirty="0"/>
              <a:t>主要特点</a:t>
            </a:r>
            <a:endParaRPr lang="en-US" altLang="zh-CN" sz="2800" dirty="0"/>
          </a:p>
          <a:p>
            <a:pPr lvl="2"/>
            <a:endParaRPr lang="en-US" altLang="zh-CN" dirty="0"/>
          </a:p>
          <a:p>
            <a:r>
              <a:rPr lang="zh-CN" altLang="zh-CN" sz="2800" dirty="0">
                <a:solidFill>
                  <a:srgbClr val="C00000"/>
                </a:solidFill>
              </a:rPr>
              <a:t>1</a:t>
            </a:r>
            <a:r>
              <a:rPr lang="en-US" altLang="zh-CN" sz="2800" dirty="0">
                <a:solidFill>
                  <a:srgbClr val="C00000"/>
                </a:solidFill>
              </a:rPr>
              <a:t>.4 </a:t>
            </a:r>
            <a:r>
              <a:rPr lang="zh-CN" altLang="en-US" sz="2800" dirty="0">
                <a:solidFill>
                  <a:srgbClr val="C00000"/>
                </a:solidFill>
              </a:rPr>
              <a:t>发展趋势</a:t>
            </a:r>
            <a:endParaRPr lang="en-US" altLang="zh-CN" sz="2800" dirty="0">
              <a:solidFill>
                <a:srgbClr val="C00000"/>
              </a:solidFill>
            </a:endParaRPr>
          </a:p>
          <a:p>
            <a:pPr lvl="1"/>
            <a:endParaRPr lang="en-US" altLang="zh-CN" dirty="0"/>
          </a:p>
          <a:p>
            <a:r>
              <a:rPr lang="en-US" altLang="zh-CN" dirty="0"/>
              <a:t>1.5 </a:t>
            </a:r>
            <a:r>
              <a:rPr lang="zh-CN" altLang="en-US" dirty="0"/>
              <a:t>应用前景</a:t>
            </a:r>
            <a:endParaRPr lang="en-US" altLang="zh-CN" dirty="0"/>
          </a:p>
        </p:txBody>
      </p:sp>
      <p:sp>
        <p:nvSpPr>
          <p:cNvPr id="3" name="幻灯片编号占位符 2"/>
          <p:cNvSpPr>
            <a:spLocks noGrp="1"/>
          </p:cNvSpPr>
          <p:nvPr>
            <p:ph type="sldNum" sz="quarter" idx="12"/>
          </p:nvPr>
        </p:nvSpPr>
        <p:spPr/>
        <p:txBody>
          <a:bodyPr/>
          <a:lstStyle/>
          <a:p>
            <a:fld id="{0503CE10-F9D3-4072-A615-6A95AA0B7B65}" type="slidenum">
              <a:rPr lang="zh-CN" altLang="en-US" smtClean="0"/>
              <a:t>30</a:t>
            </a:fld>
            <a:endParaRPr lang="zh-CN" altLang="en-US" dirty="0"/>
          </a:p>
        </p:txBody>
      </p:sp>
      <p:sp>
        <p:nvSpPr>
          <p:cNvPr id="4" name="标题 3"/>
          <p:cNvSpPr>
            <a:spLocks noGrp="1"/>
          </p:cNvSpPr>
          <p:nvPr>
            <p:ph type="title"/>
          </p:nvPr>
        </p:nvSpPr>
        <p:spPr/>
        <p:txBody>
          <a:bodyPr/>
          <a:lstStyle/>
          <a:p>
            <a:r>
              <a:rPr kumimoji="1" lang="zh-CN" altLang="en-US" dirty="0"/>
              <a:t>本章内容</a:t>
            </a:r>
          </a:p>
        </p:txBody>
      </p:sp>
    </p:spTree>
    <p:extLst>
      <p:ext uri="{BB962C8B-B14F-4D97-AF65-F5344CB8AC3E}">
        <p14:creationId xmlns:p14="http://schemas.microsoft.com/office/powerpoint/2010/main" val="16614320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kumimoji="1" lang="zh-CN" altLang="en-US" dirty="0">
                <a:solidFill>
                  <a:srgbClr val="C00000"/>
                </a:solidFill>
              </a:rPr>
              <a:t>更广泛的互联互通</a:t>
            </a:r>
            <a:endParaRPr kumimoji="1" lang="en-US" altLang="zh-CN" dirty="0">
              <a:solidFill>
                <a:srgbClr val="C00000"/>
              </a:solidFill>
            </a:endParaRPr>
          </a:p>
          <a:p>
            <a:pPr lvl="1"/>
            <a:r>
              <a:rPr kumimoji="1" lang="zh-CN" altLang="en-US" dirty="0"/>
              <a:t>互联互通的对象从人延伸到物体</a:t>
            </a:r>
            <a:endParaRPr kumimoji="1" lang="en-US" altLang="zh-CN" dirty="0"/>
          </a:p>
          <a:p>
            <a:pPr lvl="1"/>
            <a:r>
              <a:rPr kumimoji="1" lang="zh-CN" altLang="en-US" dirty="0"/>
              <a:t>互联互通方式的扩展</a:t>
            </a:r>
            <a:endParaRPr kumimoji="1" lang="en-US" altLang="zh-CN" dirty="0"/>
          </a:p>
          <a:p>
            <a:pPr lvl="1"/>
            <a:r>
              <a:rPr kumimoji="1" lang="zh-CN" altLang="en-US" dirty="0"/>
              <a:t>联网节点数量激增</a:t>
            </a:r>
            <a:endParaRPr kumimoji="1" lang="en-US" altLang="zh-CN" dirty="0"/>
          </a:p>
          <a:p>
            <a:r>
              <a:rPr kumimoji="1" lang="zh-CN" altLang="en-US" dirty="0">
                <a:solidFill>
                  <a:srgbClr val="C00000"/>
                </a:solidFill>
              </a:rPr>
              <a:t>更透彻的感知</a:t>
            </a:r>
            <a:endParaRPr kumimoji="1" lang="en-US" altLang="zh-CN" dirty="0">
              <a:solidFill>
                <a:srgbClr val="C00000"/>
              </a:solidFill>
            </a:endParaRPr>
          </a:p>
          <a:p>
            <a:pPr lvl="1"/>
            <a:r>
              <a:rPr kumimoji="1" lang="zh-CN" altLang="en-US" dirty="0"/>
              <a:t>通信功能使传感器能够协同工作</a:t>
            </a:r>
            <a:endParaRPr kumimoji="1" lang="en-US" altLang="zh-CN" dirty="0"/>
          </a:p>
          <a:p>
            <a:r>
              <a:rPr kumimoji="1" lang="zh-CN" altLang="en-US" dirty="0">
                <a:solidFill>
                  <a:srgbClr val="C00000"/>
                </a:solidFill>
              </a:rPr>
              <a:t>更深入的智能</a:t>
            </a:r>
            <a:endParaRPr kumimoji="1" lang="en-US" altLang="zh-CN" dirty="0">
              <a:solidFill>
                <a:srgbClr val="C00000"/>
              </a:solidFill>
            </a:endParaRPr>
          </a:p>
          <a:p>
            <a:pPr lvl="1"/>
            <a:r>
              <a:rPr kumimoji="1" lang="zh-CN" altLang="en-US" dirty="0"/>
              <a:t>多传感器实现“人多力量大”的智能</a:t>
            </a:r>
            <a:endParaRPr kumimoji="1" lang="en-US" altLang="zh-CN" dirty="0"/>
          </a:p>
          <a:p>
            <a:pPr lvl="1"/>
            <a:r>
              <a:rPr kumimoji="1" lang="zh-CN" altLang="en-US" dirty="0"/>
              <a:t>多维感知数据实现“防患于未然”的智能</a:t>
            </a:r>
            <a:endParaRPr kumimoji="1" lang="en-US" altLang="zh-CN" dirty="0"/>
          </a:p>
          <a:p>
            <a:pPr lvl="1"/>
            <a:r>
              <a:rPr kumimoji="1" lang="zh-CN" altLang="en-US" dirty="0"/>
              <a:t>大数据挖掘实现“见微知著”的智能</a:t>
            </a:r>
            <a:endParaRPr kumimoji="1" lang="en-US" altLang="zh-CN" dirty="0"/>
          </a:p>
        </p:txBody>
      </p:sp>
      <p:sp>
        <p:nvSpPr>
          <p:cNvPr id="3" name="幻灯片编号占位符 2"/>
          <p:cNvSpPr>
            <a:spLocks noGrp="1"/>
          </p:cNvSpPr>
          <p:nvPr>
            <p:ph type="sldNum" sz="quarter" idx="12"/>
          </p:nvPr>
        </p:nvSpPr>
        <p:spPr/>
        <p:txBody>
          <a:bodyPr/>
          <a:lstStyle/>
          <a:p>
            <a:fld id="{0503CE10-F9D3-4072-A615-6A95AA0B7B65}" type="slidenum">
              <a:rPr lang="zh-CN" altLang="en-US" smtClean="0"/>
              <a:t>31</a:t>
            </a:fld>
            <a:endParaRPr lang="zh-CN" altLang="en-US" dirty="0"/>
          </a:p>
        </p:txBody>
      </p:sp>
      <p:sp>
        <p:nvSpPr>
          <p:cNvPr id="4" name="标题 3"/>
          <p:cNvSpPr>
            <a:spLocks noGrp="1"/>
          </p:cNvSpPr>
          <p:nvPr>
            <p:ph type="title"/>
          </p:nvPr>
        </p:nvSpPr>
        <p:spPr/>
        <p:txBody>
          <a:bodyPr/>
          <a:lstStyle/>
          <a:p>
            <a:r>
              <a:rPr kumimoji="1" lang="zh-CN" altLang="en-US" dirty="0"/>
              <a:t>发展趋势</a:t>
            </a:r>
          </a:p>
        </p:txBody>
      </p:sp>
    </p:spTree>
    <p:extLst>
      <p:ext uri="{BB962C8B-B14F-4D97-AF65-F5344CB8AC3E}">
        <p14:creationId xmlns:p14="http://schemas.microsoft.com/office/powerpoint/2010/main" val="220697914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en-US" altLang="zh-CN" dirty="0"/>
              <a:t>1.1 </a:t>
            </a:r>
            <a:r>
              <a:rPr lang="zh-CN" altLang="en-US" dirty="0">
                <a:solidFill>
                  <a:schemeClr val="tx1">
                    <a:lumMod val="95000"/>
                    <a:lumOff val="5000"/>
                  </a:schemeClr>
                </a:solidFill>
              </a:rPr>
              <a:t>起源与发展</a:t>
            </a:r>
            <a:endParaRPr lang="en-US" altLang="zh-CN" dirty="0">
              <a:solidFill>
                <a:schemeClr val="tx1">
                  <a:lumMod val="95000"/>
                  <a:lumOff val="5000"/>
                </a:schemeClr>
              </a:solidFill>
            </a:endParaRPr>
          </a:p>
          <a:p>
            <a:pPr lvl="1"/>
            <a:endParaRPr lang="en-US" altLang="zh-CN" dirty="0">
              <a:solidFill>
                <a:srgbClr val="C00000"/>
              </a:solidFill>
            </a:endParaRPr>
          </a:p>
          <a:p>
            <a:r>
              <a:rPr lang="en-US" altLang="zh-CN" dirty="0"/>
              <a:t>1.2 </a:t>
            </a:r>
            <a:r>
              <a:rPr lang="zh-CN" altLang="en-US" dirty="0"/>
              <a:t>核心技术</a:t>
            </a:r>
            <a:endParaRPr lang="en-US" altLang="zh-CN" dirty="0"/>
          </a:p>
          <a:p>
            <a:pPr lvl="1"/>
            <a:endParaRPr lang="en-US" altLang="zh-CN" dirty="0"/>
          </a:p>
          <a:p>
            <a:r>
              <a:rPr lang="en-US" altLang="zh-CN" dirty="0"/>
              <a:t>1.3 </a:t>
            </a:r>
            <a:r>
              <a:rPr lang="zh-CN" altLang="en-US" dirty="0"/>
              <a:t>主要特点</a:t>
            </a:r>
            <a:endParaRPr lang="en-US" altLang="zh-CN" dirty="0"/>
          </a:p>
          <a:p>
            <a:pPr lvl="1"/>
            <a:endParaRPr lang="en-US" altLang="zh-CN" dirty="0"/>
          </a:p>
          <a:p>
            <a:r>
              <a:rPr lang="zh-CN" altLang="zh-CN" dirty="0"/>
              <a:t>1</a:t>
            </a:r>
            <a:r>
              <a:rPr lang="en-US" altLang="zh-CN" dirty="0"/>
              <a:t>.4 </a:t>
            </a:r>
            <a:r>
              <a:rPr lang="zh-CN" altLang="en-US" dirty="0"/>
              <a:t>发展趋势</a:t>
            </a:r>
            <a:endParaRPr lang="en-US" altLang="zh-CN" dirty="0"/>
          </a:p>
          <a:p>
            <a:pPr lvl="1"/>
            <a:endParaRPr lang="en-US" altLang="zh-CN" dirty="0"/>
          </a:p>
          <a:p>
            <a:r>
              <a:rPr lang="en-US" altLang="zh-CN" sz="2800" dirty="0">
                <a:solidFill>
                  <a:srgbClr val="C00000"/>
                </a:solidFill>
              </a:rPr>
              <a:t>1.5</a:t>
            </a:r>
            <a:r>
              <a:rPr lang="en-US" altLang="zh-CN" sz="3200" dirty="0">
                <a:solidFill>
                  <a:srgbClr val="C00000"/>
                </a:solidFill>
              </a:rPr>
              <a:t> </a:t>
            </a:r>
            <a:r>
              <a:rPr lang="zh-CN" altLang="en-US" sz="2800" dirty="0">
                <a:solidFill>
                  <a:srgbClr val="C00000"/>
                </a:solidFill>
              </a:rPr>
              <a:t>应用前景</a:t>
            </a:r>
            <a:endParaRPr lang="en-US" altLang="zh-CN" sz="2800" dirty="0">
              <a:solidFill>
                <a:srgbClr val="C00000"/>
              </a:solidFill>
            </a:endParaRPr>
          </a:p>
          <a:p>
            <a:endParaRPr kumimoji="1" lang="zh-CN" altLang="en-US" dirty="0"/>
          </a:p>
          <a:p>
            <a:endParaRPr kumimoji="1" lang="zh-CN" altLang="en-US" dirty="0"/>
          </a:p>
        </p:txBody>
      </p:sp>
      <p:sp>
        <p:nvSpPr>
          <p:cNvPr id="3" name="幻灯片编号占位符 2"/>
          <p:cNvSpPr>
            <a:spLocks noGrp="1"/>
          </p:cNvSpPr>
          <p:nvPr>
            <p:ph type="sldNum" sz="quarter" idx="12"/>
          </p:nvPr>
        </p:nvSpPr>
        <p:spPr/>
        <p:txBody>
          <a:bodyPr/>
          <a:lstStyle/>
          <a:p>
            <a:fld id="{0503CE10-F9D3-4072-A615-6A95AA0B7B65}" type="slidenum">
              <a:rPr lang="zh-CN" altLang="en-US" smtClean="0"/>
              <a:t>32</a:t>
            </a:fld>
            <a:endParaRPr lang="zh-CN" altLang="en-US" dirty="0"/>
          </a:p>
        </p:txBody>
      </p:sp>
      <p:sp>
        <p:nvSpPr>
          <p:cNvPr id="4" name="标题 3"/>
          <p:cNvSpPr>
            <a:spLocks noGrp="1"/>
          </p:cNvSpPr>
          <p:nvPr>
            <p:ph type="title"/>
          </p:nvPr>
        </p:nvSpPr>
        <p:spPr/>
        <p:txBody>
          <a:bodyPr/>
          <a:lstStyle/>
          <a:p>
            <a:r>
              <a:rPr kumimoji="1" lang="zh-CN" altLang="en-US" dirty="0"/>
              <a:t>本章内容</a:t>
            </a:r>
          </a:p>
        </p:txBody>
      </p:sp>
    </p:spTree>
    <p:extLst>
      <p:ext uri="{BB962C8B-B14F-4D97-AF65-F5344CB8AC3E}">
        <p14:creationId xmlns:p14="http://schemas.microsoft.com/office/powerpoint/2010/main" val="302779707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a:bodyPr>
          <a:lstStyle/>
          <a:p>
            <a:r>
              <a:rPr kumimoji="1" lang="zh-CN" altLang="en-US" sz="2000" dirty="0">
                <a:solidFill>
                  <a:srgbClr val="C00000"/>
                </a:solidFill>
              </a:rPr>
              <a:t>智能交通：</a:t>
            </a:r>
            <a:r>
              <a:rPr lang="zh-CN" altLang="en-US" sz="2000" dirty="0">
                <a:latin typeface="Calibri" charset="0"/>
              </a:rPr>
              <a:t>通过在基础设施和交通工具当中广泛应用信息、通信技术来提高交通运输系统的安全性、可管理性、运输效能，同时降低能源消耗和对地球环境的负面影响。 </a:t>
            </a:r>
            <a:endParaRPr lang="en-US" altLang="zh-CN" sz="2000" dirty="0">
              <a:solidFill>
                <a:srgbClr val="000000"/>
              </a:solidFill>
              <a:latin typeface="微软雅黑"/>
              <a:ea typeface="微软雅黑"/>
              <a:cs typeface="微软雅黑"/>
            </a:endParaRPr>
          </a:p>
          <a:p>
            <a:pPr marL="0" indent="0">
              <a:buNone/>
            </a:pPr>
            <a:endParaRPr lang="zh-CN" altLang="en-US" sz="2000" dirty="0">
              <a:latin typeface="Calibri" charset="0"/>
            </a:endParaRPr>
          </a:p>
          <a:p>
            <a:endParaRPr lang="en-US" altLang="zh-CN" sz="2000" dirty="0">
              <a:solidFill>
                <a:srgbClr val="C00000"/>
              </a:solidFill>
              <a:latin typeface="微软雅黑"/>
              <a:ea typeface="微软雅黑"/>
              <a:cs typeface="微软雅黑"/>
            </a:endParaRPr>
          </a:p>
        </p:txBody>
      </p:sp>
      <p:sp>
        <p:nvSpPr>
          <p:cNvPr id="3" name="幻灯片编号占位符 2"/>
          <p:cNvSpPr>
            <a:spLocks noGrp="1"/>
          </p:cNvSpPr>
          <p:nvPr>
            <p:ph type="sldNum" sz="quarter" idx="12"/>
          </p:nvPr>
        </p:nvSpPr>
        <p:spPr/>
        <p:txBody>
          <a:bodyPr/>
          <a:lstStyle/>
          <a:p>
            <a:fld id="{0503CE10-F9D3-4072-A615-6A95AA0B7B65}" type="slidenum">
              <a:rPr lang="zh-CN" altLang="en-US" smtClean="0"/>
              <a:t>33</a:t>
            </a:fld>
            <a:endParaRPr lang="zh-CN" altLang="en-US" dirty="0"/>
          </a:p>
        </p:txBody>
      </p:sp>
      <p:sp>
        <p:nvSpPr>
          <p:cNvPr id="4" name="标题 3"/>
          <p:cNvSpPr>
            <a:spLocks noGrp="1"/>
          </p:cNvSpPr>
          <p:nvPr>
            <p:ph type="title"/>
          </p:nvPr>
        </p:nvSpPr>
        <p:spPr/>
        <p:txBody>
          <a:bodyPr/>
          <a:lstStyle/>
          <a:p>
            <a:r>
              <a:rPr kumimoji="1" lang="zh-CN" altLang="en-US"/>
              <a:t>应</a:t>
            </a:r>
            <a:r>
              <a:rPr kumimoji="1" lang="zh-CN" altLang="en-US" dirty="0"/>
              <a:t>用前景</a:t>
            </a:r>
          </a:p>
        </p:txBody>
      </p:sp>
      <p:pic>
        <p:nvPicPr>
          <p:cNvPr id="1026" name="Picture 2" descr="http://img.article.pchome.net/00/20/94/51/1180011873600.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4524" y="3308262"/>
            <a:ext cx="2559685" cy="2088603"/>
          </a:xfrm>
          <a:prstGeom prst="rect">
            <a:avLst/>
          </a:prstGeom>
          <a:noFill/>
          <a:extLst>
            <a:ext uri="{909E8E84-426E-40dd-AFC4-6F175D3DCCD1}">
              <a14:hiddenFill xmlns="" xmlns:a14="http://schemas.microsoft.com/office/drawing/2010/main">
                <a:solidFill>
                  <a:srgbClr val="FFFFFF"/>
                </a:solidFill>
              </a14:hiddenFill>
            </a:ext>
          </a:extLst>
        </p:spPr>
      </p:pic>
      <p:sp>
        <p:nvSpPr>
          <p:cNvPr id="5" name="文本框 4"/>
          <p:cNvSpPr txBox="1"/>
          <p:nvPr/>
        </p:nvSpPr>
        <p:spPr>
          <a:xfrm>
            <a:off x="968056" y="5417582"/>
            <a:ext cx="1912620" cy="369332"/>
          </a:xfrm>
          <a:prstGeom prst="rect">
            <a:avLst/>
          </a:prstGeom>
          <a:noFill/>
        </p:spPr>
        <p:txBody>
          <a:bodyPr wrap="square" rtlCol="0">
            <a:spAutoFit/>
          </a:bodyPr>
          <a:lstStyle/>
          <a:p>
            <a:pPr algn="ctr"/>
            <a:r>
              <a:rPr lang="zh-CN" altLang="en-US" dirty="0">
                <a:latin typeface="微软雅黑" panose="020B0503020204020204" pitchFamily="34" charset="-122"/>
                <a:ea typeface="微软雅黑" panose="020B0503020204020204" pitchFamily="34" charset="-122"/>
              </a:rPr>
              <a:t>实时路况与导航</a:t>
            </a:r>
          </a:p>
        </p:txBody>
      </p:sp>
      <p:pic>
        <p:nvPicPr>
          <p:cNvPr id="1028" name="Picture 4" descr="http://www.tmtpost.com/wp-content/uploads/2013/10/138260483968.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86637" y="3308261"/>
            <a:ext cx="4030636" cy="2088603"/>
          </a:xfrm>
          <a:prstGeom prst="rect">
            <a:avLst/>
          </a:prstGeom>
          <a:noFill/>
          <a:extLst>
            <a:ext uri="{909E8E84-426E-40dd-AFC4-6F175D3DCCD1}">
              <a14:hiddenFill xmlns="" xmlns:a14="http://schemas.microsoft.com/office/drawing/2010/main">
                <a:solidFill>
                  <a:srgbClr val="FFFFFF"/>
                </a:solidFill>
              </a14:hiddenFill>
            </a:ext>
          </a:extLst>
        </p:spPr>
      </p:pic>
      <p:sp>
        <p:nvSpPr>
          <p:cNvPr id="8" name="文本框 7"/>
          <p:cNvSpPr txBox="1"/>
          <p:nvPr/>
        </p:nvSpPr>
        <p:spPr>
          <a:xfrm>
            <a:off x="5145645" y="5417582"/>
            <a:ext cx="1912620" cy="369332"/>
          </a:xfrm>
          <a:prstGeom prst="rect">
            <a:avLst/>
          </a:prstGeom>
          <a:noFill/>
        </p:spPr>
        <p:txBody>
          <a:bodyPr wrap="square" rtlCol="0">
            <a:spAutoFit/>
          </a:bodyPr>
          <a:lstStyle/>
          <a:p>
            <a:pPr algn="ctr"/>
            <a:r>
              <a:rPr lang="zh-CN" altLang="en-US" dirty="0">
                <a:latin typeface="微软雅黑" panose="020B0503020204020204" pitchFamily="34" charset="-122"/>
                <a:ea typeface="微软雅黑" panose="020B0503020204020204" pitchFamily="34" charset="-122"/>
              </a:rPr>
              <a:t>车载电子设备</a:t>
            </a:r>
            <a:endParaRPr lang="en-US" altLang="zh-CN"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87531061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a:bodyPr>
          <a:lstStyle/>
          <a:p>
            <a:r>
              <a:rPr lang="zh-CN" altLang="en-US" sz="2000" dirty="0">
                <a:solidFill>
                  <a:srgbClr val="C00000"/>
                </a:solidFill>
                <a:latin typeface="微软雅黑"/>
                <a:ea typeface="微软雅黑"/>
                <a:cs typeface="微软雅黑"/>
              </a:rPr>
              <a:t>智能物流：</a:t>
            </a:r>
            <a:r>
              <a:rPr lang="zh-CN" altLang="en-US" sz="2000" dirty="0">
                <a:latin typeface="Calibri" charset="0"/>
              </a:rPr>
              <a:t>现代物流系统希望利用信息生成设备，如</a:t>
            </a:r>
            <a:r>
              <a:rPr lang="en-US" altLang="zh-CN" sz="2000" dirty="0">
                <a:latin typeface="Calibri" charset="0"/>
              </a:rPr>
              <a:t>RFID</a:t>
            </a:r>
            <a:r>
              <a:rPr lang="zh-CN" altLang="en-US" sz="2000" dirty="0">
                <a:latin typeface="Calibri" charset="0"/>
              </a:rPr>
              <a:t>设备、感应器或全球定位系统等种种装置与互联网结合起来而形成的一个巨大网络，并能够在这个物联化的物流网络中实现智能化的物流管理。</a:t>
            </a:r>
            <a:endParaRPr lang="en-US" altLang="zh-CN" sz="2000" dirty="0">
              <a:latin typeface="Calibri" charset="0"/>
            </a:endParaRPr>
          </a:p>
          <a:p>
            <a:endParaRPr lang="zh-CN" altLang="en-US" sz="2000" dirty="0">
              <a:latin typeface="Calibri" charset="0"/>
            </a:endParaRPr>
          </a:p>
          <a:p>
            <a:endParaRPr lang="en-US" altLang="zh-CN" sz="2000" dirty="0">
              <a:solidFill>
                <a:srgbClr val="C00000"/>
              </a:solidFill>
              <a:latin typeface="微软雅黑"/>
              <a:ea typeface="微软雅黑"/>
              <a:cs typeface="微软雅黑"/>
            </a:endParaRPr>
          </a:p>
        </p:txBody>
      </p:sp>
      <p:sp>
        <p:nvSpPr>
          <p:cNvPr id="3" name="幻灯片编号占位符 2"/>
          <p:cNvSpPr>
            <a:spLocks noGrp="1"/>
          </p:cNvSpPr>
          <p:nvPr>
            <p:ph type="sldNum" sz="quarter" idx="12"/>
          </p:nvPr>
        </p:nvSpPr>
        <p:spPr/>
        <p:txBody>
          <a:bodyPr/>
          <a:lstStyle/>
          <a:p>
            <a:fld id="{0503CE10-F9D3-4072-A615-6A95AA0B7B65}" type="slidenum">
              <a:rPr lang="zh-CN" altLang="en-US" smtClean="0"/>
              <a:t>34</a:t>
            </a:fld>
            <a:endParaRPr lang="zh-CN" altLang="en-US" dirty="0"/>
          </a:p>
        </p:txBody>
      </p:sp>
      <p:sp>
        <p:nvSpPr>
          <p:cNvPr id="4" name="标题 3"/>
          <p:cNvSpPr>
            <a:spLocks noGrp="1"/>
          </p:cNvSpPr>
          <p:nvPr>
            <p:ph type="title"/>
          </p:nvPr>
        </p:nvSpPr>
        <p:spPr/>
        <p:txBody>
          <a:bodyPr/>
          <a:lstStyle/>
          <a:p>
            <a:r>
              <a:rPr kumimoji="1" lang="zh-CN" altLang="en-US"/>
              <a:t>应</a:t>
            </a:r>
            <a:r>
              <a:rPr kumimoji="1" lang="zh-CN" altLang="en-US" dirty="0"/>
              <a:t>用前景</a:t>
            </a:r>
          </a:p>
        </p:txBody>
      </p:sp>
      <p:pic>
        <p:nvPicPr>
          <p:cNvPr id="2050" name="Picture 2" descr="http://wiki.mbalib.com/w/images/thumb/b/b9/%E5%BE%AE%E7%99%BE%E7%A7%91%E2%80%94%E7%89%A9%E6%B5%81.jpg/320px-%E5%BE%AE%E7%99%BE%E7%A7%91%E2%80%94%E7%89%A9%E6%B5%8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9605" y="3611880"/>
            <a:ext cx="2991650" cy="2225040"/>
          </a:xfrm>
          <a:prstGeom prst="rect">
            <a:avLst/>
          </a:prstGeom>
          <a:noFill/>
          <a:extLst>
            <a:ext uri="{909E8E84-426E-40dd-AFC4-6F175D3DCCD1}">
              <a14:hiddenFill xmlns="" xmlns:a14="http://schemas.microsoft.com/office/drawing/2010/main">
                <a:solidFill>
                  <a:srgbClr val="FFFFFF"/>
                </a:solidFill>
              </a14:hiddenFill>
            </a:ext>
          </a:extLst>
        </p:spPr>
      </p:pic>
      <p:pic>
        <p:nvPicPr>
          <p:cNvPr id="5" name="Picture 2" descr="http://bbs.sf-express.com/forum/data/attachment/forum/201212/25/0431074ppxp4925uz4xtn9.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62450" y="3611880"/>
            <a:ext cx="3955626" cy="2225040"/>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279480720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a:bodyPr>
          <a:lstStyle/>
          <a:p>
            <a:r>
              <a:rPr lang="zh-CN" altLang="en-US" sz="2000" dirty="0">
                <a:solidFill>
                  <a:srgbClr val="C00000"/>
                </a:solidFill>
                <a:latin typeface="微软雅黑"/>
                <a:ea typeface="微软雅黑"/>
                <a:cs typeface="微软雅黑"/>
              </a:rPr>
              <a:t>智能建筑：</a:t>
            </a:r>
            <a:r>
              <a:rPr lang="zh-CN" altLang="en-US" sz="2000" dirty="0">
                <a:latin typeface="Calibri" charset="0"/>
              </a:rPr>
              <a:t>物联网技术为绿色建筑带来了新的力量。通过建立以节能为目标的建筑设备监控网络，将各种设备和系统融合在一起，形成以智能处理为中心的物联网应用系统，有效的为建筑节能减排提供有力的支撑。</a:t>
            </a:r>
            <a:endParaRPr lang="en-US" altLang="zh-CN" sz="2000" dirty="0">
              <a:latin typeface="Calibri" charset="0"/>
            </a:endParaRPr>
          </a:p>
          <a:p>
            <a:endParaRPr lang="zh-CN" altLang="en-US" sz="2000" dirty="0">
              <a:latin typeface="Calibri" charset="0"/>
            </a:endParaRPr>
          </a:p>
          <a:p>
            <a:endParaRPr lang="en-US" altLang="zh-CN" sz="2000" dirty="0">
              <a:solidFill>
                <a:srgbClr val="C00000"/>
              </a:solidFill>
              <a:latin typeface="微软雅黑"/>
              <a:ea typeface="微软雅黑"/>
              <a:cs typeface="微软雅黑"/>
            </a:endParaRPr>
          </a:p>
        </p:txBody>
      </p:sp>
      <p:sp>
        <p:nvSpPr>
          <p:cNvPr id="3" name="幻灯片编号占位符 2"/>
          <p:cNvSpPr>
            <a:spLocks noGrp="1"/>
          </p:cNvSpPr>
          <p:nvPr>
            <p:ph type="sldNum" sz="quarter" idx="12"/>
          </p:nvPr>
        </p:nvSpPr>
        <p:spPr/>
        <p:txBody>
          <a:bodyPr/>
          <a:lstStyle/>
          <a:p>
            <a:fld id="{0503CE10-F9D3-4072-A615-6A95AA0B7B65}" type="slidenum">
              <a:rPr lang="zh-CN" altLang="en-US" smtClean="0"/>
              <a:t>35</a:t>
            </a:fld>
            <a:endParaRPr lang="zh-CN" altLang="en-US" dirty="0"/>
          </a:p>
        </p:txBody>
      </p:sp>
      <p:sp>
        <p:nvSpPr>
          <p:cNvPr id="4" name="标题 3"/>
          <p:cNvSpPr>
            <a:spLocks noGrp="1"/>
          </p:cNvSpPr>
          <p:nvPr>
            <p:ph type="title"/>
          </p:nvPr>
        </p:nvSpPr>
        <p:spPr/>
        <p:txBody>
          <a:bodyPr/>
          <a:lstStyle/>
          <a:p>
            <a:r>
              <a:rPr kumimoji="1" lang="zh-CN" altLang="en-US"/>
              <a:t>应</a:t>
            </a:r>
            <a:r>
              <a:rPr kumimoji="1" lang="zh-CN" altLang="en-US" dirty="0"/>
              <a:t>用前景</a:t>
            </a:r>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10307" y="3269487"/>
            <a:ext cx="1331885" cy="213721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图片 5"/>
          <p:cNvPicPr>
            <a:picLocks noChangeAspect="1"/>
          </p:cNvPicPr>
          <p:nvPr/>
        </p:nvPicPr>
        <p:blipFill rotWithShape="1">
          <a:blip r:embed="rId3" cstate="print">
            <a:extLst>
              <a:ext uri="{28A0092B-C50C-407E-A947-70E740481C1C}">
                <a14:useLocalDpi xmlns:a14="http://schemas.microsoft.com/office/drawing/2010/main" val="0"/>
              </a:ext>
            </a:extLst>
          </a:blip>
          <a:srcRect b="9407"/>
          <a:stretch/>
        </p:blipFill>
        <p:spPr>
          <a:xfrm>
            <a:off x="235999" y="3285096"/>
            <a:ext cx="1741392" cy="213684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43775" y="3278588"/>
            <a:ext cx="1567793" cy="215923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8" name="图片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13151" y="3262626"/>
            <a:ext cx="1607569" cy="21434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9" name="图片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322580" y="3285095"/>
            <a:ext cx="1590716" cy="212095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40859997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a:bodyPr>
          <a:lstStyle/>
          <a:p>
            <a:r>
              <a:rPr lang="zh-CN" altLang="en-US" sz="2000" dirty="0">
                <a:solidFill>
                  <a:srgbClr val="C00000"/>
                </a:solidFill>
                <a:latin typeface="微软雅黑"/>
                <a:ea typeface="微软雅黑"/>
                <a:cs typeface="微软雅黑"/>
              </a:rPr>
              <a:t>环境监测：</a:t>
            </a:r>
            <a:r>
              <a:rPr lang="zh-CN" altLang="en-US" sz="2000" dirty="0">
                <a:latin typeface="Calibri" charset="0"/>
              </a:rPr>
              <a:t>通过对人类和环境有影响的各种物质的含量、排放量、以及各种环境状态参数的检测，跟踪环境质量的变化，确定环境质量水平，为环境管理、污染治理、防灾减灾等工作提供基础信息、方法指引和质量保证。</a:t>
            </a:r>
          </a:p>
          <a:p>
            <a:endParaRPr lang="zh-CN" altLang="en-US" sz="2000" dirty="0">
              <a:latin typeface="Calibri" charset="0"/>
            </a:endParaRPr>
          </a:p>
          <a:p>
            <a:endParaRPr lang="en-US" altLang="zh-CN" sz="2000" dirty="0">
              <a:solidFill>
                <a:srgbClr val="C00000"/>
              </a:solidFill>
              <a:latin typeface="微软雅黑"/>
              <a:ea typeface="微软雅黑"/>
              <a:cs typeface="微软雅黑"/>
            </a:endParaRPr>
          </a:p>
        </p:txBody>
      </p:sp>
      <p:sp>
        <p:nvSpPr>
          <p:cNvPr id="3" name="幻灯片编号占位符 2"/>
          <p:cNvSpPr>
            <a:spLocks noGrp="1"/>
          </p:cNvSpPr>
          <p:nvPr>
            <p:ph type="sldNum" sz="quarter" idx="12"/>
          </p:nvPr>
        </p:nvSpPr>
        <p:spPr/>
        <p:txBody>
          <a:bodyPr/>
          <a:lstStyle/>
          <a:p>
            <a:fld id="{0503CE10-F9D3-4072-A615-6A95AA0B7B65}" type="slidenum">
              <a:rPr lang="zh-CN" altLang="en-US" smtClean="0"/>
              <a:t>36</a:t>
            </a:fld>
            <a:endParaRPr lang="zh-CN" altLang="en-US" dirty="0"/>
          </a:p>
        </p:txBody>
      </p:sp>
      <p:sp>
        <p:nvSpPr>
          <p:cNvPr id="4" name="标题 3"/>
          <p:cNvSpPr>
            <a:spLocks noGrp="1"/>
          </p:cNvSpPr>
          <p:nvPr>
            <p:ph type="title"/>
          </p:nvPr>
        </p:nvSpPr>
        <p:spPr/>
        <p:txBody>
          <a:bodyPr/>
          <a:lstStyle/>
          <a:p>
            <a:r>
              <a:rPr kumimoji="1" lang="zh-CN" altLang="en-US"/>
              <a:t>应</a:t>
            </a:r>
            <a:r>
              <a:rPr kumimoji="1" lang="zh-CN" altLang="en-US" dirty="0"/>
              <a:t>用前景</a:t>
            </a:r>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3531" y="2978786"/>
            <a:ext cx="5976938" cy="36782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843571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Autofit/>
          </a:bodyPr>
          <a:lstStyle/>
          <a:p>
            <a:r>
              <a:rPr lang="en-US" altLang="zh-CN" dirty="0">
                <a:solidFill>
                  <a:srgbClr val="C00000"/>
                </a:solidFill>
                <a:latin typeface="微软雅黑"/>
                <a:ea typeface="微软雅黑"/>
                <a:cs typeface="微软雅黑"/>
              </a:rPr>
              <a:t>RFID</a:t>
            </a:r>
          </a:p>
          <a:p>
            <a:pPr lvl="1"/>
            <a:r>
              <a:rPr lang="en-US" altLang="zh-CN" dirty="0">
                <a:latin typeface="微软雅黑"/>
                <a:ea typeface="微软雅黑"/>
                <a:cs typeface="微软雅黑"/>
              </a:rPr>
              <a:t>1999</a:t>
            </a:r>
            <a:r>
              <a:rPr lang="zh-CN" altLang="en-US" dirty="0">
                <a:latin typeface="微软雅黑"/>
                <a:ea typeface="微软雅黑"/>
                <a:cs typeface="微软雅黑"/>
              </a:rPr>
              <a:t>年，美国麻省理工学院（</a:t>
            </a:r>
            <a:r>
              <a:rPr lang="en-US" altLang="zh-CN" dirty="0">
                <a:latin typeface="微软雅黑"/>
                <a:ea typeface="微软雅黑"/>
                <a:cs typeface="微软雅黑"/>
              </a:rPr>
              <a:t>MIT</a:t>
            </a:r>
            <a:r>
              <a:rPr lang="zh-CN" altLang="en-US" dirty="0">
                <a:latin typeface="微软雅黑"/>
                <a:ea typeface="微软雅黑"/>
                <a:cs typeface="微软雅黑"/>
              </a:rPr>
              <a:t>） </a:t>
            </a:r>
            <a:r>
              <a:rPr lang="en-US" altLang="zh-CN" dirty="0">
                <a:latin typeface="微软雅黑"/>
                <a:ea typeface="微软雅黑"/>
                <a:cs typeface="微软雅黑"/>
              </a:rPr>
              <a:t>Auto-ID</a:t>
            </a:r>
            <a:r>
              <a:rPr lang="zh-CN" altLang="en-US" dirty="0">
                <a:latin typeface="微软雅黑"/>
                <a:ea typeface="微软雅黑"/>
                <a:cs typeface="微软雅黑"/>
              </a:rPr>
              <a:t>中心，提出</a:t>
            </a:r>
            <a:r>
              <a:rPr lang="en-US" altLang="zh-CN" dirty="0">
                <a:latin typeface="微软雅黑"/>
                <a:ea typeface="微软雅黑"/>
                <a:cs typeface="微软雅黑"/>
              </a:rPr>
              <a:t>EPC</a:t>
            </a:r>
            <a:r>
              <a:rPr lang="zh-CN" altLang="en-US" dirty="0">
                <a:latin typeface="微软雅黑"/>
                <a:ea typeface="微软雅黑"/>
                <a:cs typeface="微软雅黑"/>
              </a:rPr>
              <a:t>系统及物联网概念</a:t>
            </a:r>
            <a:endParaRPr lang="en-US" altLang="zh-CN" dirty="0">
              <a:latin typeface="微软雅黑"/>
              <a:ea typeface="微软雅黑"/>
              <a:cs typeface="微软雅黑"/>
            </a:endParaRPr>
          </a:p>
          <a:p>
            <a:endParaRPr lang="zh-CN" altLang="en-US" dirty="0">
              <a:latin typeface="微软雅黑"/>
              <a:ea typeface="微软雅黑"/>
              <a:cs typeface="微软雅黑"/>
            </a:endParaRPr>
          </a:p>
          <a:p>
            <a:r>
              <a:rPr lang="zh-CN" altLang="en-US" dirty="0">
                <a:solidFill>
                  <a:srgbClr val="C00000"/>
                </a:solidFill>
                <a:latin typeface="微软雅黑"/>
                <a:ea typeface="微软雅黑"/>
                <a:cs typeface="微软雅黑"/>
              </a:rPr>
              <a:t>普适计算（</a:t>
            </a:r>
            <a:r>
              <a:rPr lang="en-US" altLang="zh-CN" dirty="0">
                <a:solidFill>
                  <a:srgbClr val="C00000"/>
                </a:solidFill>
                <a:latin typeface="微软雅黑"/>
                <a:ea typeface="微软雅黑"/>
                <a:cs typeface="微软雅黑"/>
              </a:rPr>
              <a:t>Pervasive Computing</a:t>
            </a:r>
            <a:r>
              <a:rPr lang="zh-CN" altLang="en-US" dirty="0">
                <a:solidFill>
                  <a:srgbClr val="C00000"/>
                </a:solidFill>
                <a:latin typeface="微软雅黑"/>
                <a:ea typeface="微软雅黑"/>
                <a:cs typeface="微软雅黑"/>
              </a:rPr>
              <a:t>）</a:t>
            </a:r>
          </a:p>
          <a:p>
            <a:pPr lvl="1"/>
            <a:r>
              <a:rPr lang="zh-CN" altLang="en-US" dirty="0">
                <a:latin typeface="微软雅黑"/>
                <a:ea typeface="微软雅黑"/>
                <a:cs typeface="微软雅黑"/>
              </a:rPr>
              <a:t>感知与互联</a:t>
            </a:r>
            <a:endParaRPr lang="en-US" altLang="zh-CN" dirty="0">
              <a:latin typeface="微软雅黑"/>
              <a:ea typeface="微软雅黑"/>
              <a:cs typeface="微软雅黑"/>
            </a:endParaRPr>
          </a:p>
          <a:p>
            <a:endParaRPr lang="zh-CN" altLang="en-US" dirty="0">
              <a:latin typeface="微软雅黑"/>
              <a:ea typeface="微软雅黑"/>
              <a:cs typeface="微软雅黑"/>
            </a:endParaRPr>
          </a:p>
          <a:p>
            <a:r>
              <a:rPr lang="zh-CN" altLang="en-US" dirty="0">
                <a:solidFill>
                  <a:srgbClr val="C00000"/>
                </a:solidFill>
                <a:latin typeface="微软雅黑"/>
                <a:ea typeface="微软雅黑"/>
                <a:cs typeface="微软雅黑"/>
              </a:rPr>
              <a:t>嵌入式系统</a:t>
            </a:r>
          </a:p>
          <a:p>
            <a:pPr lvl="1"/>
            <a:r>
              <a:rPr lang="en-US" altLang="zh-CN" dirty="0">
                <a:latin typeface="微软雅黑"/>
                <a:ea typeface="微软雅黑"/>
                <a:cs typeface="微软雅黑"/>
              </a:rPr>
              <a:t>20</a:t>
            </a:r>
            <a:r>
              <a:rPr lang="zh-CN" altLang="en-US" dirty="0">
                <a:latin typeface="微软雅黑"/>
                <a:ea typeface="微软雅黑"/>
                <a:cs typeface="微软雅黑"/>
              </a:rPr>
              <a:t>世纪</a:t>
            </a:r>
            <a:r>
              <a:rPr lang="en-US" altLang="zh-CN" dirty="0">
                <a:latin typeface="微软雅黑"/>
                <a:ea typeface="微软雅黑"/>
                <a:cs typeface="微软雅黑"/>
              </a:rPr>
              <a:t>90</a:t>
            </a:r>
            <a:r>
              <a:rPr lang="zh-CN" altLang="en-US" dirty="0">
                <a:latin typeface="微软雅黑"/>
                <a:ea typeface="微软雅黑"/>
                <a:cs typeface="微软雅黑"/>
              </a:rPr>
              <a:t>年代末，传感网起步</a:t>
            </a:r>
          </a:p>
          <a:p>
            <a:pPr lvl="1"/>
            <a:r>
              <a:rPr lang="en-US" altLang="zh-CN" dirty="0">
                <a:latin typeface="微软雅黑"/>
                <a:ea typeface="微软雅黑"/>
                <a:cs typeface="微软雅黑"/>
              </a:rPr>
              <a:t>2006</a:t>
            </a:r>
            <a:r>
              <a:rPr lang="zh-CN" altLang="en-US" dirty="0">
                <a:latin typeface="微软雅黑"/>
                <a:ea typeface="微软雅黑"/>
                <a:cs typeface="微软雅黑"/>
              </a:rPr>
              <a:t>年，</a:t>
            </a:r>
            <a:r>
              <a:rPr lang="en-US" altLang="zh-CN" dirty="0">
                <a:latin typeface="微软雅黑"/>
                <a:ea typeface="微软雅黑"/>
                <a:cs typeface="微软雅黑"/>
              </a:rPr>
              <a:t>NSF workshop on CPS (Cyber-Physical Systems)</a:t>
            </a:r>
            <a:r>
              <a:rPr lang="zh-CN" altLang="en-US" dirty="0">
                <a:latin typeface="微软雅黑"/>
                <a:ea typeface="微软雅黑"/>
                <a:cs typeface="微软雅黑"/>
              </a:rPr>
              <a:t>信息</a:t>
            </a:r>
            <a:r>
              <a:rPr lang="en-US" altLang="zh-CN" dirty="0">
                <a:latin typeface="微软雅黑"/>
                <a:ea typeface="微软雅黑"/>
                <a:cs typeface="微软雅黑"/>
              </a:rPr>
              <a:t>-</a:t>
            </a:r>
            <a:r>
              <a:rPr lang="zh-CN" altLang="en-US" dirty="0">
                <a:latin typeface="微软雅黑"/>
                <a:ea typeface="微软雅黑"/>
                <a:cs typeface="微软雅黑"/>
              </a:rPr>
              <a:t>物理融合系统</a:t>
            </a:r>
          </a:p>
          <a:p>
            <a:endParaRPr kumimoji="1" lang="zh-CN" altLang="en-US" dirty="0">
              <a:latin typeface="微软雅黑"/>
              <a:ea typeface="微软雅黑"/>
              <a:cs typeface="微软雅黑"/>
            </a:endParaRPr>
          </a:p>
        </p:txBody>
      </p:sp>
      <p:sp>
        <p:nvSpPr>
          <p:cNvPr id="3" name="幻灯片编号占位符 2"/>
          <p:cNvSpPr>
            <a:spLocks noGrp="1"/>
          </p:cNvSpPr>
          <p:nvPr>
            <p:ph type="sldNum" sz="quarter" idx="12"/>
          </p:nvPr>
        </p:nvSpPr>
        <p:spPr/>
        <p:txBody>
          <a:bodyPr/>
          <a:lstStyle/>
          <a:p>
            <a:fld id="{0503CE10-F9D3-4072-A615-6A95AA0B7B65}" type="slidenum">
              <a:rPr lang="zh-CN" altLang="en-US" smtClean="0"/>
              <a:t>4</a:t>
            </a:fld>
            <a:endParaRPr lang="zh-CN" altLang="en-US" dirty="0"/>
          </a:p>
        </p:txBody>
      </p:sp>
      <p:sp>
        <p:nvSpPr>
          <p:cNvPr id="4" name="标题 3"/>
          <p:cNvSpPr>
            <a:spLocks noGrp="1"/>
          </p:cNvSpPr>
          <p:nvPr>
            <p:ph type="title"/>
          </p:nvPr>
        </p:nvSpPr>
        <p:spPr/>
        <p:txBody>
          <a:bodyPr/>
          <a:lstStyle/>
          <a:p>
            <a:r>
              <a:rPr kumimoji="1" lang="zh-CN" altLang="en-US" dirty="0"/>
              <a:t>起源与发展：</a:t>
            </a:r>
            <a:br>
              <a:rPr kumimoji="1" lang="en-US" altLang="zh-CN" dirty="0"/>
            </a:br>
            <a:r>
              <a:rPr kumimoji="1" lang="en-US" altLang="zh-CN" dirty="0"/>
              <a:t>	</a:t>
            </a:r>
            <a:r>
              <a:rPr kumimoji="1" lang="zh-CN" altLang="en-US" dirty="0"/>
              <a:t>来源多样，主线复杂</a:t>
            </a:r>
          </a:p>
        </p:txBody>
      </p:sp>
    </p:spTree>
    <p:extLst>
      <p:ext uri="{BB962C8B-B14F-4D97-AF65-F5344CB8AC3E}">
        <p14:creationId xmlns:p14="http://schemas.microsoft.com/office/powerpoint/2010/main" val="22186141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Autofit/>
          </a:bodyPr>
          <a:lstStyle/>
          <a:p>
            <a:r>
              <a:rPr lang="zh-CN" altLang="en-US" dirty="0">
                <a:solidFill>
                  <a:srgbClr val="C00000"/>
                </a:solidFill>
                <a:effectLst>
                  <a:outerShdw blurRad="38100" dist="38100" dir="2700000" algn="tl">
                    <a:srgbClr val="DDDDDD"/>
                  </a:outerShdw>
                </a:effectLst>
                <a:latin typeface="微软雅黑"/>
                <a:ea typeface="微软雅黑"/>
                <a:cs typeface="微软雅黑"/>
              </a:rPr>
              <a:t>概念的提出</a:t>
            </a:r>
          </a:p>
          <a:p>
            <a:pPr lvl="1"/>
            <a:r>
              <a:rPr lang="en-US" altLang="zh-CN" dirty="0">
                <a:effectLst>
                  <a:outerShdw blurRad="38100" dist="38100" dir="2700000" algn="tl">
                    <a:srgbClr val="DDDDDD"/>
                  </a:outerShdw>
                </a:effectLst>
                <a:latin typeface="微软雅黑"/>
                <a:ea typeface="微软雅黑"/>
                <a:cs typeface="微软雅黑"/>
              </a:rPr>
              <a:t>In computing, </a:t>
            </a:r>
            <a:r>
              <a:rPr lang="en-US" altLang="zh-CN" u="sng" dirty="0">
                <a:effectLst>
                  <a:outerShdw blurRad="38100" dist="38100" dir="2700000" algn="tl">
                    <a:srgbClr val="DDDDDD"/>
                  </a:outerShdw>
                </a:effectLst>
                <a:latin typeface="微软雅黑"/>
                <a:ea typeface="微软雅黑"/>
                <a:cs typeface="微软雅黑"/>
              </a:rPr>
              <a:t>the Internet of Things</a:t>
            </a:r>
            <a:r>
              <a:rPr lang="en-US" altLang="zh-CN" dirty="0">
                <a:effectLst>
                  <a:outerShdw blurRad="38100" dist="38100" dir="2700000" algn="tl">
                    <a:srgbClr val="DDDDDD"/>
                  </a:outerShdw>
                </a:effectLst>
                <a:latin typeface="微软雅黑"/>
                <a:ea typeface="微软雅黑"/>
                <a:cs typeface="微软雅黑"/>
              </a:rPr>
              <a:t> refers to a network of objects, such as household appliances. It is often a </a:t>
            </a:r>
            <a:r>
              <a:rPr lang="en-US" altLang="zh-CN" u="sng" dirty="0">
                <a:effectLst>
                  <a:outerShdw blurRad="38100" dist="38100" dir="2700000" algn="tl">
                    <a:srgbClr val="DDDDDD"/>
                  </a:outerShdw>
                </a:effectLst>
                <a:latin typeface="微软雅黑"/>
                <a:ea typeface="微软雅黑"/>
                <a:cs typeface="微软雅黑"/>
              </a:rPr>
              <a:t>self-configuring wireless network</a:t>
            </a:r>
            <a:r>
              <a:rPr lang="en-US" altLang="zh-CN" dirty="0">
                <a:effectLst>
                  <a:outerShdw blurRad="38100" dist="38100" dir="2700000" algn="tl">
                    <a:srgbClr val="DDDDDD"/>
                  </a:outerShdw>
                </a:effectLst>
                <a:latin typeface="微软雅黑"/>
                <a:ea typeface="微软雅黑"/>
                <a:cs typeface="微软雅黑"/>
              </a:rPr>
              <a:t>. The concept of the internet of things is attributed to the original Auto-ID Center, founded in 1999 and based at the time in MIT.</a:t>
            </a:r>
          </a:p>
          <a:p>
            <a:pPr lvl="1"/>
            <a:endParaRPr lang="en-US" altLang="zh-CN" dirty="0">
              <a:effectLst>
                <a:outerShdw blurRad="38100" dist="38100" dir="2700000" algn="tl">
                  <a:srgbClr val="DDDDDD"/>
                </a:outerShdw>
              </a:effectLst>
              <a:latin typeface="微软雅黑"/>
              <a:ea typeface="微软雅黑"/>
              <a:cs typeface="微软雅黑"/>
            </a:endParaRPr>
          </a:p>
          <a:p>
            <a:r>
              <a:rPr lang="zh-CN" altLang="en-US" dirty="0">
                <a:solidFill>
                  <a:srgbClr val="C00000"/>
                </a:solidFill>
                <a:effectLst>
                  <a:outerShdw blurRad="38100" dist="38100" dir="2700000" algn="tl">
                    <a:srgbClr val="DDDDDD"/>
                  </a:outerShdw>
                </a:effectLst>
                <a:latin typeface="微软雅黑"/>
                <a:ea typeface="微软雅黑"/>
                <a:cs typeface="微软雅黑"/>
              </a:rPr>
              <a:t>物联网</a:t>
            </a:r>
            <a:r>
              <a:rPr lang="zh-CN" altLang="en-US" dirty="0">
                <a:effectLst>
                  <a:outerShdw blurRad="38100" dist="38100" dir="2700000" algn="tl">
                    <a:srgbClr val="DDDDDD"/>
                  </a:outerShdw>
                </a:effectLst>
                <a:latin typeface="微软雅黑"/>
                <a:ea typeface="微软雅黑"/>
                <a:cs typeface="微软雅黑"/>
              </a:rPr>
              <a:t>这个概念</a:t>
            </a:r>
            <a:r>
              <a:rPr lang="zh-CN" altLang="en-US" dirty="0">
                <a:latin typeface="微软雅黑"/>
                <a:ea typeface="微软雅黑"/>
                <a:cs typeface="微软雅黑"/>
              </a:rPr>
              <a:t>实际是中国人提出的，整合了美国</a:t>
            </a:r>
            <a:r>
              <a:rPr lang="en-US" altLang="zh-CN" dirty="0">
                <a:latin typeface="微软雅黑"/>
                <a:ea typeface="微软雅黑"/>
                <a:cs typeface="微软雅黑"/>
              </a:rPr>
              <a:t>CPS(Cyber-Physical Systems)</a:t>
            </a:r>
            <a:r>
              <a:rPr lang="zh-CN" altLang="en-US" dirty="0">
                <a:latin typeface="微软雅黑"/>
                <a:ea typeface="微软雅黑"/>
                <a:cs typeface="微软雅黑"/>
              </a:rPr>
              <a:t>、欧盟</a:t>
            </a:r>
            <a:r>
              <a:rPr lang="en-US" altLang="zh-CN" dirty="0" err="1">
                <a:latin typeface="微软雅黑"/>
                <a:ea typeface="微软雅黑"/>
                <a:cs typeface="微软雅黑"/>
              </a:rPr>
              <a:t>IoT</a:t>
            </a:r>
            <a:r>
              <a:rPr lang="zh-CN" altLang="en-US" dirty="0">
                <a:latin typeface="微软雅黑"/>
                <a:ea typeface="微软雅黑"/>
                <a:cs typeface="微软雅黑"/>
              </a:rPr>
              <a:t>（</a:t>
            </a:r>
            <a:r>
              <a:rPr lang="en-US" altLang="zh-CN" dirty="0">
                <a:latin typeface="微软雅黑"/>
                <a:ea typeface="微软雅黑"/>
                <a:cs typeface="微软雅黑"/>
              </a:rPr>
              <a:t>Internet of Things)</a:t>
            </a:r>
            <a:r>
              <a:rPr lang="zh-CN" altLang="en-US" dirty="0">
                <a:latin typeface="微软雅黑"/>
                <a:ea typeface="微软雅黑"/>
                <a:cs typeface="微软雅黑"/>
              </a:rPr>
              <a:t>和日本</a:t>
            </a:r>
            <a:r>
              <a:rPr lang="en-US" altLang="zh-CN" dirty="0">
                <a:latin typeface="微软雅黑"/>
                <a:ea typeface="微软雅黑"/>
                <a:cs typeface="微软雅黑"/>
              </a:rPr>
              <a:t>U-Japan</a:t>
            </a:r>
            <a:r>
              <a:rPr lang="zh-CN" altLang="en-US" dirty="0">
                <a:latin typeface="微软雅黑"/>
                <a:ea typeface="微软雅黑"/>
                <a:cs typeface="微软雅黑"/>
              </a:rPr>
              <a:t>等概念。是一个基于</a:t>
            </a:r>
            <a:r>
              <a:rPr lang="zh-CN" altLang="en-US" u="sng" dirty="0">
                <a:latin typeface="微软雅黑"/>
                <a:ea typeface="微软雅黑"/>
                <a:cs typeface="微软雅黑"/>
              </a:rPr>
              <a:t>互联网、传统电信网</a:t>
            </a:r>
            <a:r>
              <a:rPr lang="zh-CN" altLang="en-US" dirty="0">
                <a:latin typeface="微软雅黑"/>
                <a:ea typeface="微软雅黑"/>
                <a:cs typeface="微软雅黑"/>
              </a:rPr>
              <a:t>等信息载体，让所有能被独立寻址的</a:t>
            </a:r>
            <a:r>
              <a:rPr lang="zh-CN" altLang="en-US" dirty="0">
                <a:effectLst>
                  <a:outerShdw blurRad="38100" dist="38100" dir="2700000" algn="tl">
                    <a:srgbClr val="DDDDDD"/>
                  </a:outerShdw>
                </a:effectLst>
                <a:latin typeface="微软雅黑"/>
                <a:ea typeface="微软雅黑"/>
                <a:cs typeface="微软雅黑"/>
              </a:rPr>
              <a:t>普通物理对象</a:t>
            </a:r>
            <a:r>
              <a:rPr lang="zh-CN" altLang="en-US" dirty="0">
                <a:latin typeface="微软雅黑"/>
                <a:ea typeface="微软雅黑"/>
                <a:cs typeface="微软雅黑"/>
              </a:rPr>
              <a:t>实现互联互通的网络。</a:t>
            </a:r>
            <a:r>
              <a:rPr lang="zh-CN" altLang="en-US" u="sng" dirty="0">
                <a:latin typeface="微软雅黑"/>
                <a:ea typeface="微软雅黑"/>
                <a:cs typeface="微软雅黑"/>
              </a:rPr>
              <a:t>普通对象设备化</a:t>
            </a:r>
            <a:r>
              <a:rPr lang="zh-CN" altLang="en-US" dirty="0">
                <a:latin typeface="微软雅黑"/>
                <a:ea typeface="微软雅黑"/>
                <a:cs typeface="微软雅黑"/>
              </a:rPr>
              <a:t>，</a:t>
            </a:r>
            <a:r>
              <a:rPr lang="zh-CN" altLang="en-US" u="sng" dirty="0">
                <a:latin typeface="微软雅黑"/>
                <a:ea typeface="微软雅黑"/>
                <a:cs typeface="微软雅黑"/>
              </a:rPr>
              <a:t>自治终端互联化</a:t>
            </a:r>
            <a:r>
              <a:rPr lang="zh-CN" altLang="en-US" dirty="0">
                <a:latin typeface="微软雅黑"/>
                <a:ea typeface="微软雅黑"/>
                <a:cs typeface="微软雅黑"/>
              </a:rPr>
              <a:t>和</a:t>
            </a:r>
            <a:r>
              <a:rPr lang="zh-CN" altLang="en-US" u="sng" dirty="0">
                <a:latin typeface="微软雅黑"/>
                <a:ea typeface="微软雅黑"/>
                <a:cs typeface="微软雅黑"/>
              </a:rPr>
              <a:t>普适服务智能化</a:t>
            </a:r>
            <a:r>
              <a:rPr lang="zh-CN" altLang="en-US" dirty="0">
                <a:latin typeface="微软雅黑"/>
                <a:ea typeface="微软雅黑"/>
                <a:cs typeface="微软雅黑"/>
              </a:rPr>
              <a:t>是其三个重要特征。</a:t>
            </a:r>
            <a:endParaRPr lang="en-US" altLang="zh-CN" dirty="0">
              <a:latin typeface="微软雅黑"/>
              <a:ea typeface="微软雅黑"/>
              <a:cs typeface="微软雅黑"/>
            </a:endParaRPr>
          </a:p>
        </p:txBody>
      </p:sp>
      <p:sp>
        <p:nvSpPr>
          <p:cNvPr id="3" name="幻灯片编号占位符 2"/>
          <p:cNvSpPr>
            <a:spLocks noGrp="1"/>
          </p:cNvSpPr>
          <p:nvPr>
            <p:ph type="sldNum" sz="quarter" idx="12"/>
          </p:nvPr>
        </p:nvSpPr>
        <p:spPr/>
        <p:txBody>
          <a:bodyPr/>
          <a:lstStyle/>
          <a:p>
            <a:fld id="{0503CE10-F9D3-4072-A615-6A95AA0B7B65}" type="slidenum">
              <a:rPr lang="zh-CN" altLang="en-US" smtClean="0"/>
              <a:t>5</a:t>
            </a:fld>
            <a:endParaRPr lang="zh-CN" altLang="en-US" dirty="0"/>
          </a:p>
        </p:txBody>
      </p:sp>
      <p:sp>
        <p:nvSpPr>
          <p:cNvPr id="4" name="标题 3"/>
          <p:cNvSpPr>
            <a:spLocks noGrp="1"/>
          </p:cNvSpPr>
          <p:nvPr>
            <p:ph type="title"/>
          </p:nvPr>
        </p:nvSpPr>
        <p:spPr/>
        <p:txBody>
          <a:bodyPr/>
          <a:lstStyle/>
          <a:p>
            <a:r>
              <a:rPr kumimoji="1" lang="en-US" altLang="zh-CN" dirty="0"/>
              <a:t>Q</a:t>
            </a:r>
            <a:r>
              <a:rPr kumimoji="1" lang="zh-CN" altLang="en-US" dirty="0"/>
              <a:t>：什么是物联网？</a:t>
            </a:r>
          </a:p>
        </p:txBody>
      </p:sp>
    </p:spTree>
    <p:extLst>
      <p:ext uri="{BB962C8B-B14F-4D97-AF65-F5344CB8AC3E}">
        <p14:creationId xmlns:p14="http://schemas.microsoft.com/office/powerpoint/2010/main" val="42355804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0503CE10-F9D3-4072-A615-6A95AA0B7B65}" type="slidenum">
              <a:rPr lang="zh-CN" altLang="en-US" smtClean="0"/>
              <a:t>6</a:t>
            </a:fld>
            <a:endParaRPr lang="zh-CN" altLang="en-US" dirty="0"/>
          </a:p>
        </p:txBody>
      </p:sp>
      <p:sp>
        <p:nvSpPr>
          <p:cNvPr id="4" name="标题 3"/>
          <p:cNvSpPr>
            <a:spLocks noGrp="1"/>
          </p:cNvSpPr>
          <p:nvPr>
            <p:ph type="title"/>
          </p:nvPr>
        </p:nvSpPr>
        <p:spPr/>
        <p:txBody>
          <a:bodyPr/>
          <a:lstStyle/>
          <a:p>
            <a:r>
              <a:rPr lang="zh-CN" altLang="en-US" dirty="0"/>
              <a:t>物物互联</a:t>
            </a:r>
          </a:p>
        </p:txBody>
      </p:sp>
      <p:pic>
        <p:nvPicPr>
          <p:cNvPr id="4098" name="Picture 2" descr="物物互联"/>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16442" y="2366963"/>
            <a:ext cx="5115163" cy="31346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 name="文本框 4"/>
          <p:cNvSpPr txBox="1"/>
          <p:nvPr/>
        </p:nvSpPr>
        <p:spPr>
          <a:xfrm>
            <a:off x="2579727" y="5593080"/>
            <a:ext cx="3984545" cy="369332"/>
          </a:xfrm>
          <a:prstGeom prst="rect">
            <a:avLst/>
          </a:prstGeom>
          <a:noFill/>
        </p:spPr>
        <p:txBody>
          <a:bodyPr wrap="square" rtlCol="0">
            <a:spAutoFit/>
          </a:bodyPr>
          <a:lstStyle/>
          <a:p>
            <a:pPr algn="r"/>
            <a:r>
              <a:rPr lang="zh-CN" altLang="en-US" dirty="0"/>
              <a:t>物物互联：沟通物理世界与信息世界</a:t>
            </a:r>
          </a:p>
        </p:txBody>
      </p:sp>
    </p:spTree>
    <p:extLst>
      <p:ext uri="{BB962C8B-B14F-4D97-AF65-F5344CB8AC3E}">
        <p14:creationId xmlns:p14="http://schemas.microsoft.com/office/powerpoint/2010/main" val="4560552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en-US" altLang="zh-CN" dirty="0"/>
              <a:t>1.1 </a:t>
            </a:r>
            <a:r>
              <a:rPr lang="zh-CN" altLang="en-US" dirty="0">
                <a:solidFill>
                  <a:schemeClr val="tx1">
                    <a:lumMod val="95000"/>
                    <a:lumOff val="5000"/>
                  </a:schemeClr>
                </a:solidFill>
              </a:rPr>
              <a:t>起源与发展</a:t>
            </a:r>
            <a:endParaRPr lang="en-US" altLang="zh-CN" dirty="0">
              <a:solidFill>
                <a:schemeClr val="tx1">
                  <a:lumMod val="95000"/>
                  <a:lumOff val="5000"/>
                </a:schemeClr>
              </a:solidFill>
            </a:endParaRPr>
          </a:p>
          <a:p>
            <a:pPr lvl="1"/>
            <a:endParaRPr lang="en-US" altLang="zh-CN" dirty="0">
              <a:solidFill>
                <a:srgbClr val="C00000"/>
              </a:solidFill>
            </a:endParaRPr>
          </a:p>
          <a:p>
            <a:r>
              <a:rPr lang="en-US" altLang="zh-CN" sz="2800" dirty="0">
                <a:solidFill>
                  <a:srgbClr val="C00000"/>
                </a:solidFill>
              </a:rPr>
              <a:t>1.2</a:t>
            </a:r>
            <a:r>
              <a:rPr lang="en-US" altLang="zh-CN" sz="3200" dirty="0">
                <a:solidFill>
                  <a:srgbClr val="C00000"/>
                </a:solidFill>
              </a:rPr>
              <a:t> </a:t>
            </a:r>
            <a:r>
              <a:rPr lang="zh-CN" altLang="en-US" sz="2800" dirty="0">
                <a:solidFill>
                  <a:srgbClr val="C00000"/>
                </a:solidFill>
              </a:rPr>
              <a:t>核心技术</a:t>
            </a:r>
            <a:endParaRPr lang="en-US" altLang="zh-CN" sz="2800" dirty="0">
              <a:solidFill>
                <a:srgbClr val="C00000"/>
              </a:solidFill>
            </a:endParaRPr>
          </a:p>
          <a:p>
            <a:pPr lvl="2"/>
            <a:endParaRPr lang="en-US" altLang="zh-CN" dirty="0"/>
          </a:p>
          <a:p>
            <a:r>
              <a:rPr lang="en-US" altLang="zh-CN" dirty="0"/>
              <a:t>1.3 </a:t>
            </a:r>
            <a:r>
              <a:rPr lang="zh-CN" altLang="en-US" dirty="0"/>
              <a:t>主要特点</a:t>
            </a:r>
            <a:endParaRPr lang="en-US" altLang="zh-CN" dirty="0"/>
          </a:p>
          <a:p>
            <a:pPr lvl="1"/>
            <a:endParaRPr lang="en-US" altLang="zh-CN" dirty="0"/>
          </a:p>
          <a:p>
            <a:r>
              <a:rPr lang="zh-CN" altLang="zh-CN" dirty="0"/>
              <a:t>1</a:t>
            </a:r>
            <a:r>
              <a:rPr lang="en-US" altLang="zh-CN" dirty="0"/>
              <a:t>.4 </a:t>
            </a:r>
            <a:r>
              <a:rPr lang="zh-CN" altLang="en-US" dirty="0"/>
              <a:t>发展趋势</a:t>
            </a:r>
            <a:endParaRPr lang="en-US" altLang="zh-CN" dirty="0"/>
          </a:p>
          <a:p>
            <a:pPr lvl="1"/>
            <a:endParaRPr lang="en-US" altLang="zh-CN" dirty="0"/>
          </a:p>
          <a:p>
            <a:r>
              <a:rPr lang="en-US" altLang="zh-CN" dirty="0"/>
              <a:t>1.5 </a:t>
            </a:r>
            <a:r>
              <a:rPr lang="zh-CN" altLang="en-US" dirty="0"/>
              <a:t>应用前景</a:t>
            </a:r>
            <a:endParaRPr lang="en-US" altLang="zh-CN" dirty="0"/>
          </a:p>
          <a:p>
            <a:endParaRPr kumimoji="1" lang="zh-CN" altLang="en-US" dirty="0"/>
          </a:p>
          <a:p>
            <a:endParaRPr kumimoji="1" lang="zh-CN" altLang="en-US" dirty="0"/>
          </a:p>
        </p:txBody>
      </p:sp>
      <p:sp>
        <p:nvSpPr>
          <p:cNvPr id="3" name="幻灯片编号占位符 2"/>
          <p:cNvSpPr>
            <a:spLocks noGrp="1"/>
          </p:cNvSpPr>
          <p:nvPr>
            <p:ph type="sldNum" sz="quarter" idx="12"/>
          </p:nvPr>
        </p:nvSpPr>
        <p:spPr/>
        <p:txBody>
          <a:bodyPr/>
          <a:lstStyle/>
          <a:p>
            <a:fld id="{0503CE10-F9D3-4072-A615-6A95AA0B7B65}" type="slidenum">
              <a:rPr lang="zh-CN" altLang="en-US" smtClean="0"/>
              <a:t>7</a:t>
            </a:fld>
            <a:endParaRPr lang="zh-CN" altLang="en-US" dirty="0"/>
          </a:p>
        </p:txBody>
      </p:sp>
      <p:sp>
        <p:nvSpPr>
          <p:cNvPr id="4" name="标题 3"/>
          <p:cNvSpPr>
            <a:spLocks noGrp="1"/>
          </p:cNvSpPr>
          <p:nvPr>
            <p:ph type="title"/>
          </p:nvPr>
        </p:nvSpPr>
        <p:spPr/>
        <p:txBody>
          <a:bodyPr/>
          <a:lstStyle/>
          <a:p>
            <a:r>
              <a:rPr kumimoji="1" lang="zh-CN" altLang="en-US" dirty="0"/>
              <a:t>本章内容</a:t>
            </a:r>
          </a:p>
        </p:txBody>
      </p:sp>
    </p:spTree>
    <p:extLst>
      <p:ext uri="{BB962C8B-B14F-4D97-AF65-F5344CB8AC3E}">
        <p14:creationId xmlns:p14="http://schemas.microsoft.com/office/powerpoint/2010/main" val="42094370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幻灯片编号占位符 2"/>
          <p:cNvSpPr>
            <a:spLocks noGrp="1"/>
          </p:cNvSpPr>
          <p:nvPr>
            <p:ph type="sldNum" sz="quarter" idx="12"/>
          </p:nvPr>
        </p:nvSpPr>
        <p:spPr/>
        <p:txBody>
          <a:bodyPr/>
          <a:lstStyle/>
          <a:p>
            <a:fld id="{0503CE10-F9D3-4072-A615-6A95AA0B7B65}" type="slidenum">
              <a:rPr lang="zh-CN" altLang="en-US" smtClean="0"/>
              <a:t>8</a:t>
            </a:fld>
            <a:endParaRPr lang="zh-CN" altLang="en-US" dirty="0"/>
          </a:p>
        </p:txBody>
      </p:sp>
      <p:sp>
        <p:nvSpPr>
          <p:cNvPr id="4" name="标题 3"/>
          <p:cNvSpPr>
            <a:spLocks noGrp="1"/>
          </p:cNvSpPr>
          <p:nvPr>
            <p:ph type="title"/>
          </p:nvPr>
        </p:nvSpPr>
        <p:spPr/>
        <p:txBody>
          <a:bodyPr/>
          <a:lstStyle/>
          <a:p>
            <a:r>
              <a:rPr kumimoji="1" lang="zh-CN" altLang="en-US" dirty="0"/>
              <a:t>核心技术</a:t>
            </a:r>
          </a:p>
        </p:txBody>
      </p:sp>
      <p:grpSp>
        <p:nvGrpSpPr>
          <p:cNvPr id="61" name="组合 31"/>
          <p:cNvGrpSpPr>
            <a:grpSpLocks/>
          </p:cNvGrpSpPr>
          <p:nvPr/>
        </p:nvGrpSpPr>
        <p:grpSpPr bwMode="auto">
          <a:xfrm>
            <a:off x="873125" y="2276475"/>
            <a:ext cx="7543804" cy="3352800"/>
            <a:chOff x="873125" y="2276475"/>
            <a:chExt cx="7543804" cy="3352801"/>
          </a:xfrm>
        </p:grpSpPr>
        <p:sp>
          <p:nvSpPr>
            <p:cNvPr id="62" name="Line 3"/>
            <p:cNvSpPr>
              <a:spLocks noChangeShapeType="1"/>
            </p:cNvSpPr>
            <p:nvPr/>
          </p:nvSpPr>
          <p:spPr bwMode="gray">
            <a:xfrm flipH="1">
              <a:off x="873125" y="5621338"/>
              <a:ext cx="1657350" cy="1587"/>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zh-CN" altLang="en-US">
                <a:latin typeface="微软雅黑"/>
                <a:ea typeface="微软雅黑"/>
                <a:cs typeface="微软雅黑"/>
              </a:endParaRPr>
            </a:p>
          </p:txBody>
        </p:sp>
        <p:sp>
          <p:nvSpPr>
            <p:cNvPr id="63" name="Line 11"/>
            <p:cNvSpPr>
              <a:spLocks noChangeShapeType="1"/>
            </p:cNvSpPr>
            <p:nvPr/>
          </p:nvSpPr>
          <p:spPr bwMode="gray">
            <a:xfrm>
              <a:off x="1025525" y="4783138"/>
              <a:ext cx="0" cy="815975"/>
            </a:xfrm>
            <a:prstGeom prst="line">
              <a:avLst/>
            </a:prstGeom>
            <a:noFill/>
            <a:ln w="9525">
              <a:solidFill>
                <a:schemeClr val="tx1"/>
              </a:solidFill>
              <a:round/>
              <a:headEnd type="triangle" w="med" len="med"/>
              <a:tailEnd type="triangle" w="med" len="med"/>
            </a:ln>
            <a:extLst>
              <a:ext uri="{909E8E84-426E-40dd-AFC4-6F175D3DCCD1}">
                <a14:hiddenFill xmlns="" xmlns:a14="http://schemas.microsoft.com/office/drawing/2010/main">
                  <a:noFill/>
                </a14:hiddenFill>
              </a:ext>
            </a:extLst>
          </p:spPr>
          <p:txBody>
            <a:bodyPr wrap="none" anchor="ctr"/>
            <a:lstStyle/>
            <a:p>
              <a:endParaRPr lang="zh-CN" altLang="en-US">
                <a:latin typeface="微软雅黑"/>
                <a:ea typeface="微软雅黑"/>
                <a:cs typeface="微软雅黑"/>
              </a:endParaRPr>
            </a:p>
          </p:txBody>
        </p:sp>
        <p:sp>
          <p:nvSpPr>
            <p:cNvPr id="64" name="Text Box 15"/>
            <p:cNvSpPr txBox="1">
              <a:spLocks noChangeArrowheads="1"/>
            </p:cNvSpPr>
            <p:nvPr/>
          </p:nvSpPr>
          <p:spPr bwMode="gray">
            <a:xfrm>
              <a:off x="1177925" y="5097463"/>
              <a:ext cx="1467068"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r>
                <a:rPr lang="zh-CN" altLang="en-US" sz="2000">
                  <a:latin typeface="微软雅黑"/>
                  <a:ea typeface="微软雅黑"/>
                  <a:cs typeface="微软雅黑"/>
                </a:rPr>
                <a:t>信息生成→</a:t>
              </a:r>
              <a:endParaRPr lang="en-US" altLang="zh-CN" sz="2000">
                <a:latin typeface="微软雅黑"/>
                <a:ea typeface="微软雅黑"/>
                <a:cs typeface="微软雅黑"/>
              </a:endParaRPr>
            </a:p>
          </p:txBody>
        </p:sp>
        <p:sp>
          <p:nvSpPr>
            <p:cNvPr id="65" name="Freeform 22"/>
            <p:cNvSpPr>
              <a:spLocks/>
            </p:cNvSpPr>
            <p:nvPr/>
          </p:nvSpPr>
          <p:spPr bwMode="gray">
            <a:xfrm>
              <a:off x="6096000" y="4783139"/>
              <a:ext cx="577850" cy="846137"/>
            </a:xfrm>
            <a:custGeom>
              <a:avLst/>
              <a:gdLst/>
              <a:ahLst/>
              <a:cxnLst>
                <a:cxn ang="0">
                  <a:pos x="308" y="122"/>
                </a:cxn>
                <a:cxn ang="0">
                  <a:pos x="0" y="444"/>
                </a:cxn>
                <a:cxn ang="0">
                  <a:pos x="0" y="286"/>
                </a:cxn>
                <a:cxn ang="0">
                  <a:pos x="308" y="0"/>
                </a:cxn>
                <a:cxn ang="0">
                  <a:pos x="308" y="122"/>
                </a:cxn>
              </a:cxnLst>
              <a:rect l="0" t="0" r="r" b="b"/>
              <a:pathLst>
                <a:path w="308" h="444">
                  <a:moveTo>
                    <a:pt x="308" y="122"/>
                  </a:moveTo>
                  <a:lnTo>
                    <a:pt x="0" y="444"/>
                  </a:lnTo>
                  <a:lnTo>
                    <a:pt x="0" y="286"/>
                  </a:lnTo>
                  <a:lnTo>
                    <a:pt x="308" y="0"/>
                  </a:lnTo>
                  <a:lnTo>
                    <a:pt x="308" y="122"/>
                  </a:lnTo>
                  <a:close/>
                </a:path>
              </a:pathLst>
            </a:custGeom>
            <a:gradFill rotWithShape="1">
              <a:gsLst>
                <a:gs pos="0">
                  <a:schemeClr val="accent1">
                    <a:gamma/>
                    <a:shade val="46275"/>
                    <a:invGamma/>
                  </a:schemeClr>
                </a:gs>
                <a:gs pos="50000">
                  <a:schemeClr val="accent1"/>
                </a:gs>
                <a:gs pos="100000">
                  <a:schemeClr val="accent1">
                    <a:gamma/>
                    <a:shade val="46275"/>
                    <a:invGamma/>
                  </a:schemeClr>
                </a:gs>
              </a:gsLst>
              <a:lin ang="2700000" scaled="1"/>
            </a:gradFill>
            <a:ln w="0">
              <a:noFill/>
              <a:prstDash val="solid"/>
              <a:round/>
              <a:headEnd/>
              <a:tailEnd/>
            </a:ln>
          </p:spPr>
          <p:txBody>
            <a:bodyPr/>
            <a:lstStyle/>
            <a:p>
              <a:pPr>
                <a:defRPr/>
              </a:pPr>
              <a:endParaRPr lang="zh-CN" altLang="en-US">
                <a:latin typeface="微软雅黑"/>
                <a:ea typeface="微软雅黑"/>
                <a:cs typeface="微软雅黑"/>
              </a:endParaRPr>
            </a:p>
          </p:txBody>
        </p:sp>
        <p:sp>
          <p:nvSpPr>
            <p:cNvPr id="66" name="Freeform 23"/>
            <p:cNvSpPr>
              <a:spLocks/>
            </p:cNvSpPr>
            <p:nvPr/>
          </p:nvSpPr>
          <p:spPr bwMode="gray">
            <a:xfrm>
              <a:off x="2592388" y="4787900"/>
              <a:ext cx="4081463" cy="539750"/>
            </a:xfrm>
            <a:custGeom>
              <a:avLst/>
              <a:gdLst>
                <a:gd name="T0" fmla="*/ 2147483647 w 2180"/>
                <a:gd name="T1" fmla="*/ 2147483647 h 284"/>
                <a:gd name="T2" fmla="*/ 0 w 2180"/>
                <a:gd name="T3" fmla="*/ 2147483647 h 284"/>
                <a:gd name="T4" fmla="*/ 2147483647 w 2180"/>
                <a:gd name="T5" fmla="*/ 0 h 284"/>
                <a:gd name="T6" fmla="*/ 2147483647 w 2180"/>
                <a:gd name="T7" fmla="*/ 0 h 284"/>
                <a:gd name="T8" fmla="*/ 2147483647 w 2180"/>
                <a:gd name="T9" fmla="*/ 2147483647 h 284"/>
                <a:gd name="T10" fmla="*/ 0 60000 65536"/>
                <a:gd name="T11" fmla="*/ 0 60000 65536"/>
                <a:gd name="T12" fmla="*/ 0 60000 65536"/>
                <a:gd name="T13" fmla="*/ 0 60000 65536"/>
                <a:gd name="T14" fmla="*/ 0 60000 65536"/>
                <a:gd name="T15" fmla="*/ 0 w 2180"/>
                <a:gd name="T16" fmla="*/ 0 h 284"/>
                <a:gd name="T17" fmla="*/ 2180 w 2180"/>
                <a:gd name="T18" fmla="*/ 284 h 284"/>
              </a:gdLst>
              <a:ahLst/>
              <a:cxnLst>
                <a:cxn ang="T10">
                  <a:pos x="T0" y="T1"/>
                </a:cxn>
                <a:cxn ang="T11">
                  <a:pos x="T2" y="T3"/>
                </a:cxn>
                <a:cxn ang="T12">
                  <a:pos x="T4" y="T5"/>
                </a:cxn>
                <a:cxn ang="T13">
                  <a:pos x="T6" y="T7"/>
                </a:cxn>
                <a:cxn ang="T14">
                  <a:pos x="T8" y="T9"/>
                </a:cxn>
              </a:cxnLst>
              <a:rect l="T15" t="T16" r="T17" b="T18"/>
              <a:pathLst>
                <a:path w="2180" h="284">
                  <a:moveTo>
                    <a:pt x="1872" y="284"/>
                  </a:moveTo>
                  <a:lnTo>
                    <a:pt x="0" y="284"/>
                  </a:lnTo>
                  <a:lnTo>
                    <a:pt x="446" y="0"/>
                  </a:lnTo>
                  <a:lnTo>
                    <a:pt x="2180" y="0"/>
                  </a:lnTo>
                  <a:lnTo>
                    <a:pt x="1872" y="284"/>
                  </a:lnTo>
                  <a:close/>
                </a:path>
              </a:pathLst>
            </a:custGeom>
            <a:solidFill>
              <a:schemeClr val="accent1"/>
            </a:solidFill>
            <a:ln>
              <a:noFill/>
            </a:ln>
            <a:extLst>
              <a:ext uri="{91240B29-F687-4f45-9708-019B960494DF}">
                <a14:hiddenLine xmlns="" xmlns:a14="http://schemas.microsoft.com/office/drawing/2010/main" w="0">
                  <a:solidFill>
                    <a:srgbClr val="000000"/>
                  </a:solidFill>
                  <a:prstDash val="solid"/>
                  <a:round/>
                  <a:headEnd/>
                  <a:tailEnd/>
                </a14:hiddenLine>
              </a:ext>
            </a:extLst>
          </p:spPr>
          <p:txBody>
            <a:bodyPr/>
            <a:lstStyle/>
            <a:p>
              <a:endParaRPr lang="zh-CN" altLang="en-US">
                <a:latin typeface="微软雅黑"/>
                <a:ea typeface="微软雅黑"/>
                <a:cs typeface="微软雅黑"/>
              </a:endParaRPr>
            </a:p>
          </p:txBody>
        </p:sp>
        <p:sp>
          <p:nvSpPr>
            <p:cNvPr id="67" name="Line 4"/>
            <p:cNvSpPr>
              <a:spLocks noChangeShapeType="1"/>
            </p:cNvSpPr>
            <p:nvPr/>
          </p:nvSpPr>
          <p:spPr bwMode="gray">
            <a:xfrm flipH="1">
              <a:off x="873125" y="4783138"/>
              <a:ext cx="2438400" cy="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zh-CN" altLang="en-US">
                <a:latin typeface="微软雅黑"/>
                <a:ea typeface="微软雅黑"/>
                <a:cs typeface="微软雅黑"/>
              </a:endParaRPr>
            </a:p>
          </p:txBody>
        </p:sp>
        <p:sp>
          <p:nvSpPr>
            <p:cNvPr id="68" name="Line 5"/>
            <p:cNvSpPr>
              <a:spLocks noChangeShapeType="1"/>
            </p:cNvSpPr>
            <p:nvPr/>
          </p:nvSpPr>
          <p:spPr bwMode="gray">
            <a:xfrm flipH="1">
              <a:off x="873125" y="3952875"/>
              <a:ext cx="3352800" cy="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zh-CN" altLang="en-US">
                <a:latin typeface="微软雅黑"/>
                <a:ea typeface="微软雅黑"/>
                <a:cs typeface="微软雅黑"/>
              </a:endParaRPr>
            </a:p>
          </p:txBody>
        </p:sp>
        <p:sp>
          <p:nvSpPr>
            <p:cNvPr id="69" name="Line 6"/>
            <p:cNvSpPr>
              <a:spLocks noChangeShapeType="1"/>
            </p:cNvSpPr>
            <p:nvPr/>
          </p:nvSpPr>
          <p:spPr bwMode="gray">
            <a:xfrm flipH="1">
              <a:off x="873125" y="3124200"/>
              <a:ext cx="4165600" cy="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zh-CN" altLang="en-US">
                <a:latin typeface="微软雅黑"/>
                <a:ea typeface="微软雅黑"/>
                <a:cs typeface="微软雅黑"/>
              </a:endParaRPr>
            </a:p>
          </p:txBody>
        </p:sp>
        <p:sp>
          <p:nvSpPr>
            <p:cNvPr id="70" name="Line 7"/>
            <p:cNvSpPr>
              <a:spLocks noChangeShapeType="1"/>
            </p:cNvSpPr>
            <p:nvPr/>
          </p:nvSpPr>
          <p:spPr bwMode="gray">
            <a:xfrm flipH="1" flipV="1">
              <a:off x="873125" y="2282825"/>
              <a:ext cx="5033963" cy="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zh-CN" altLang="en-US">
                <a:latin typeface="微软雅黑"/>
                <a:ea typeface="微软雅黑"/>
                <a:cs typeface="微软雅黑"/>
              </a:endParaRPr>
            </a:p>
          </p:txBody>
        </p:sp>
        <p:sp>
          <p:nvSpPr>
            <p:cNvPr id="71" name="Line 8"/>
            <p:cNvSpPr>
              <a:spLocks noChangeShapeType="1"/>
            </p:cNvSpPr>
            <p:nvPr/>
          </p:nvSpPr>
          <p:spPr bwMode="gray">
            <a:xfrm>
              <a:off x="1025525" y="2276475"/>
              <a:ext cx="0" cy="871538"/>
            </a:xfrm>
            <a:prstGeom prst="line">
              <a:avLst/>
            </a:prstGeom>
            <a:noFill/>
            <a:ln w="9525">
              <a:solidFill>
                <a:schemeClr val="tx1"/>
              </a:solidFill>
              <a:round/>
              <a:headEnd type="triangle" w="med" len="med"/>
              <a:tailEnd type="triangle" w="med" len="med"/>
            </a:ln>
            <a:extLst>
              <a:ext uri="{909E8E84-426E-40dd-AFC4-6F175D3DCCD1}">
                <a14:hiddenFill xmlns="" xmlns:a14="http://schemas.microsoft.com/office/drawing/2010/main">
                  <a:noFill/>
                </a14:hiddenFill>
              </a:ext>
            </a:extLst>
          </p:spPr>
          <p:txBody>
            <a:bodyPr wrap="none" anchor="ctr"/>
            <a:lstStyle/>
            <a:p>
              <a:endParaRPr lang="zh-CN" altLang="en-US">
                <a:latin typeface="微软雅黑"/>
                <a:ea typeface="微软雅黑"/>
                <a:cs typeface="微软雅黑"/>
              </a:endParaRPr>
            </a:p>
          </p:txBody>
        </p:sp>
        <p:sp>
          <p:nvSpPr>
            <p:cNvPr id="72" name="Line 9"/>
            <p:cNvSpPr>
              <a:spLocks noChangeShapeType="1"/>
            </p:cNvSpPr>
            <p:nvPr/>
          </p:nvSpPr>
          <p:spPr bwMode="gray">
            <a:xfrm>
              <a:off x="1025525" y="3148013"/>
              <a:ext cx="0" cy="817562"/>
            </a:xfrm>
            <a:prstGeom prst="line">
              <a:avLst/>
            </a:prstGeom>
            <a:noFill/>
            <a:ln w="9525">
              <a:solidFill>
                <a:schemeClr val="tx1"/>
              </a:solidFill>
              <a:round/>
              <a:headEnd type="triangle" w="med" len="med"/>
              <a:tailEnd type="triangle" w="med" len="med"/>
            </a:ln>
            <a:extLst>
              <a:ext uri="{909E8E84-426E-40dd-AFC4-6F175D3DCCD1}">
                <a14:hiddenFill xmlns="" xmlns:a14="http://schemas.microsoft.com/office/drawing/2010/main">
                  <a:noFill/>
                </a14:hiddenFill>
              </a:ext>
            </a:extLst>
          </p:spPr>
          <p:txBody>
            <a:bodyPr wrap="none" anchor="ctr"/>
            <a:lstStyle/>
            <a:p>
              <a:endParaRPr lang="zh-CN" altLang="en-US">
                <a:latin typeface="微软雅黑"/>
                <a:ea typeface="微软雅黑"/>
                <a:cs typeface="微软雅黑"/>
              </a:endParaRPr>
            </a:p>
          </p:txBody>
        </p:sp>
        <p:sp>
          <p:nvSpPr>
            <p:cNvPr id="73" name="Line 10"/>
            <p:cNvSpPr>
              <a:spLocks noChangeShapeType="1"/>
            </p:cNvSpPr>
            <p:nvPr/>
          </p:nvSpPr>
          <p:spPr bwMode="gray">
            <a:xfrm>
              <a:off x="1025525" y="3965575"/>
              <a:ext cx="0" cy="815975"/>
            </a:xfrm>
            <a:prstGeom prst="line">
              <a:avLst/>
            </a:prstGeom>
            <a:noFill/>
            <a:ln w="9525">
              <a:solidFill>
                <a:schemeClr val="tx1"/>
              </a:solidFill>
              <a:round/>
              <a:headEnd type="triangle" w="med" len="med"/>
              <a:tailEnd type="triangle" w="med" len="med"/>
            </a:ln>
            <a:extLst>
              <a:ext uri="{909E8E84-426E-40dd-AFC4-6F175D3DCCD1}">
                <a14:hiddenFill xmlns="" xmlns:a14="http://schemas.microsoft.com/office/drawing/2010/main">
                  <a:noFill/>
                </a14:hiddenFill>
              </a:ext>
            </a:extLst>
          </p:spPr>
          <p:txBody>
            <a:bodyPr wrap="none" anchor="ctr"/>
            <a:lstStyle/>
            <a:p>
              <a:endParaRPr lang="zh-CN" altLang="en-US">
                <a:latin typeface="微软雅黑"/>
                <a:ea typeface="微软雅黑"/>
                <a:cs typeface="微软雅黑"/>
              </a:endParaRPr>
            </a:p>
          </p:txBody>
        </p:sp>
        <p:sp>
          <p:nvSpPr>
            <p:cNvPr id="74" name="Text Box 12"/>
            <p:cNvSpPr txBox="1">
              <a:spLocks noChangeArrowheads="1"/>
            </p:cNvSpPr>
            <p:nvPr/>
          </p:nvSpPr>
          <p:spPr bwMode="gray">
            <a:xfrm>
              <a:off x="1177925" y="2600325"/>
              <a:ext cx="1467068"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r>
                <a:rPr lang="zh-CN" altLang="en-US" sz="2000" dirty="0">
                  <a:latin typeface="微软雅黑"/>
                  <a:ea typeface="微软雅黑"/>
                  <a:cs typeface="微软雅黑"/>
                </a:rPr>
                <a:t>信息应用→</a:t>
              </a:r>
              <a:endParaRPr lang="en-US" altLang="zh-CN" sz="2000" dirty="0">
                <a:latin typeface="微软雅黑"/>
                <a:ea typeface="微软雅黑"/>
                <a:cs typeface="微软雅黑"/>
              </a:endParaRPr>
            </a:p>
          </p:txBody>
        </p:sp>
        <p:sp>
          <p:nvSpPr>
            <p:cNvPr id="75" name="Text Box 13"/>
            <p:cNvSpPr txBox="1">
              <a:spLocks noChangeArrowheads="1"/>
            </p:cNvSpPr>
            <p:nvPr/>
          </p:nvSpPr>
          <p:spPr bwMode="gray">
            <a:xfrm>
              <a:off x="1177925" y="3427413"/>
              <a:ext cx="1467068"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r>
                <a:rPr lang="zh-CN" altLang="en-US" sz="2000" dirty="0">
                  <a:latin typeface="微软雅黑"/>
                  <a:ea typeface="微软雅黑"/>
                  <a:cs typeface="微软雅黑"/>
                </a:rPr>
                <a:t>信息处理→</a:t>
              </a:r>
              <a:endParaRPr lang="en-US" altLang="zh-CN" sz="2000" dirty="0">
                <a:latin typeface="微软雅黑"/>
                <a:ea typeface="微软雅黑"/>
                <a:cs typeface="微软雅黑"/>
              </a:endParaRPr>
            </a:p>
          </p:txBody>
        </p:sp>
        <p:sp>
          <p:nvSpPr>
            <p:cNvPr id="76" name="Text Box 14"/>
            <p:cNvSpPr txBox="1">
              <a:spLocks noChangeArrowheads="1"/>
            </p:cNvSpPr>
            <p:nvPr/>
          </p:nvSpPr>
          <p:spPr bwMode="gray">
            <a:xfrm>
              <a:off x="1177925" y="4291013"/>
              <a:ext cx="1467068"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r>
                <a:rPr lang="zh-CN" altLang="en-US" sz="2000">
                  <a:latin typeface="微软雅黑"/>
                  <a:ea typeface="微软雅黑"/>
                  <a:cs typeface="微软雅黑"/>
                </a:rPr>
                <a:t>信息传输→</a:t>
              </a:r>
              <a:endParaRPr lang="en-US" altLang="zh-CN" sz="2000">
                <a:latin typeface="微软雅黑"/>
                <a:ea typeface="微软雅黑"/>
                <a:cs typeface="微软雅黑"/>
              </a:endParaRPr>
            </a:p>
          </p:txBody>
        </p:sp>
        <p:sp>
          <p:nvSpPr>
            <p:cNvPr id="77" name="Freeform 17"/>
            <p:cNvSpPr>
              <a:spLocks/>
            </p:cNvSpPr>
            <p:nvPr/>
          </p:nvSpPr>
          <p:spPr bwMode="gray">
            <a:xfrm>
              <a:off x="7834313" y="2286000"/>
              <a:ext cx="576262" cy="846138"/>
            </a:xfrm>
            <a:custGeom>
              <a:avLst/>
              <a:gdLst/>
              <a:ahLst/>
              <a:cxnLst>
                <a:cxn ang="0">
                  <a:pos x="308" y="120"/>
                </a:cxn>
                <a:cxn ang="0">
                  <a:pos x="0" y="444"/>
                </a:cxn>
                <a:cxn ang="0">
                  <a:pos x="0" y="286"/>
                </a:cxn>
                <a:cxn ang="0">
                  <a:pos x="308" y="0"/>
                </a:cxn>
                <a:cxn ang="0">
                  <a:pos x="308" y="120"/>
                </a:cxn>
              </a:cxnLst>
              <a:rect l="0" t="0" r="r" b="b"/>
              <a:pathLst>
                <a:path w="308" h="444">
                  <a:moveTo>
                    <a:pt x="308" y="120"/>
                  </a:moveTo>
                  <a:lnTo>
                    <a:pt x="0" y="444"/>
                  </a:lnTo>
                  <a:lnTo>
                    <a:pt x="0" y="286"/>
                  </a:lnTo>
                  <a:lnTo>
                    <a:pt x="308" y="0"/>
                  </a:lnTo>
                  <a:lnTo>
                    <a:pt x="308" y="120"/>
                  </a:lnTo>
                  <a:close/>
                </a:path>
              </a:pathLst>
            </a:custGeom>
            <a:gradFill rotWithShape="1">
              <a:gsLst>
                <a:gs pos="0">
                  <a:schemeClr val="accent2">
                    <a:gamma/>
                    <a:shade val="46275"/>
                    <a:invGamma/>
                  </a:schemeClr>
                </a:gs>
                <a:gs pos="50000">
                  <a:schemeClr val="accent2"/>
                </a:gs>
                <a:gs pos="100000">
                  <a:schemeClr val="accent2">
                    <a:gamma/>
                    <a:shade val="46275"/>
                    <a:invGamma/>
                  </a:schemeClr>
                </a:gs>
              </a:gsLst>
              <a:lin ang="2700000" scaled="1"/>
            </a:gradFill>
            <a:ln w="0">
              <a:noFill/>
              <a:prstDash val="solid"/>
              <a:round/>
              <a:headEnd/>
              <a:tailEnd/>
            </a:ln>
          </p:spPr>
          <p:txBody>
            <a:bodyPr/>
            <a:lstStyle/>
            <a:p>
              <a:pPr>
                <a:defRPr/>
              </a:pPr>
              <a:endParaRPr lang="zh-CN" altLang="en-US">
                <a:latin typeface="微软雅黑"/>
                <a:ea typeface="微软雅黑"/>
                <a:cs typeface="微软雅黑"/>
              </a:endParaRPr>
            </a:p>
          </p:txBody>
        </p:sp>
        <p:sp>
          <p:nvSpPr>
            <p:cNvPr id="78" name="Freeform 18"/>
            <p:cNvSpPr>
              <a:spLocks/>
            </p:cNvSpPr>
            <p:nvPr/>
          </p:nvSpPr>
          <p:spPr bwMode="gray">
            <a:xfrm>
              <a:off x="5073654" y="2301680"/>
              <a:ext cx="3343275" cy="541338"/>
            </a:xfrm>
            <a:custGeom>
              <a:avLst/>
              <a:gdLst>
                <a:gd name="T0" fmla="*/ 2147483647 w 1786"/>
                <a:gd name="T1" fmla="*/ 2147483647 h 284"/>
                <a:gd name="T2" fmla="*/ 0 w 1786"/>
                <a:gd name="T3" fmla="*/ 2147483647 h 284"/>
                <a:gd name="T4" fmla="*/ 2147483647 w 1786"/>
                <a:gd name="T5" fmla="*/ 0 h 284"/>
                <a:gd name="T6" fmla="*/ 2147483647 w 1786"/>
                <a:gd name="T7" fmla="*/ 0 h 284"/>
                <a:gd name="T8" fmla="*/ 2147483647 w 1786"/>
                <a:gd name="T9" fmla="*/ 2147483647 h 284"/>
                <a:gd name="T10" fmla="*/ 0 60000 65536"/>
                <a:gd name="T11" fmla="*/ 0 60000 65536"/>
                <a:gd name="T12" fmla="*/ 0 60000 65536"/>
                <a:gd name="T13" fmla="*/ 0 60000 65536"/>
                <a:gd name="T14" fmla="*/ 0 60000 65536"/>
                <a:gd name="T15" fmla="*/ 0 w 1786"/>
                <a:gd name="T16" fmla="*/ 0 h 284"/>
                <a:gd name="T17" fmla="*/ 1786 w 1786"/>
                <a:gd name="T18" fmla="*/ 284 h 284"/>
              </a:gdLst>
              <a:ahLst/>
              <a:cxnLst>
                <a:cxn ang="T10">
                  <a:pos x="T0" y="T1"/>
                </a:cxn>
                <a:cxn ang="T11">
                  <a:pos x="T2" y="T3"/>
                </a:cxn>
                <a:cxn ang="T12">
                  <a:pos x="T4" y="T5"/>
                </a:cxn>
                <a:cxn ang="T13">
                  <a:pos x="T6" y="T7"/>
                </a:cxn>
                <a:cxn ang="T14">
                  <a:pos x="T8" y="T9"/>
                </a:cxn>
              </a:cxnLst>
              <a:rect l="T15" t="T16" r="T17" b="T18"/>
              <a:pathLst>
                <a:path w="1786" h="284">
                  <a:moveTo>
                    <a:pt x="1478" y="284"/>
                  </a:moveTo>
                  <a:lnTo>
                    <a:pt x="0" y="284"/>
                  </a:lnTo>
                  <a:lnTo>
                    <a:pt x="446" y="0"/>
                  </a:lnTo>
                  <a:lnTo>
                    <a:pt x="1786" y="0"/>
                  </a:lnTo>
                  <a:lnTo>
                    <a:pt x="1478" y="284"/>
                  </a:lnTo>
                  <a:close/>
                </a:path>
              </a:pathLst>
            </a:custGeom>
            <a:solidFill>
              <a:schemeClr val="accent2"/>
            </a:solidFill>
            <a:ln>
              <a:noFill/>
            </a:ln>
            <a:extLst>
              <a:ext uri="{91240B29-F687-4f45-9708-019B960494DF}">
                <a14:hiddenLine xmlns="" xmlns:a14="http://schemas.microsoft.com/office/drawing/2010/main" w="0">
                  <a:solidFill>
                    <a:srgbClr val="000000"/>
                  </a:solidFill>
                  <a:prstDash val="solid"/>
                  <a:round/>
                  <a:headEnd/>
                  <a:tailEnd/>
                </a14:hiddenLine>
              </a:ext>
            </a:extLst>
          </p:spPr>
          <p:txBody>
            <a:bodyPr/>
            <a:lstStyle/>
            <a:p>
              <a:endParaRPr lang="zh-CN" altLang="en-US" sz="3600" dirty="0">
                <a:solidFill>
                  <a:schemeClr val="bg1"/>
                </a:solidFill>
                <a:latin typeface="微软雅黑"/>
                <a:ea typeface="微软雅黑"/>
                <a:cs typeface="微软雅黑"/>
              </a:endParaRPr>
            </a:p>
          </p:txBody>
        </p:sp>
        <p:sp>
          <p:nvSpPr>
            <p:cNvPr id="79" name="Freeform 19"/>
            <p:cNvSpPr>
              <a:spLocks/>
            </p:cNvSpPr>
            <p:nvPr/>
          </p:nvSpPr>
          <p:spPr bwMode="gray">
            <a:xfrm>
              <a:off x="7254875" y="3117850"/>
              <a:ext cx="576263" cy="841375"/>
            </a:xfrm>
            <a:custGeom>
              <a:avLst/>
              <a:gdLst/>
              <a:ahLst/>
              <a:cxnLst>
                <a:cxn ang="0">
                  <a:pos x="308" y="120"/>
                </a:cxn>
                <a:cxn ang="0">
                  <a:pos x="0" y="442"/>
                </a:cxn>
                <a:cxn ang="0">
                  <a:pos x="0" y="286"/>
                </a:cxn>
                <a:cxn ang="0">
                  <a:pos x="308" y="0"/>
                </a:cxn>
                <a:cxn ang="0">
                  <a:pos x="308" y="120"/>
                </a:cxn>
              </a:cxnLst>
              <a:rect l="0" t="0" r="r" b="b"/>
              <a:pathLst>
                <a:path w="308" h="442">
                  <a:moveTo>
                    <a:pt x="308" y="120"/>
                  </a:moveTo>
                  <a:lnTo>
                    <a:pt x="0" y="442"/>
                  </a:lnTo>
                  <a:lnTo>
                    <a:pt x="0" y="286"/>
                  </a:lnTo>
                  <a:lnTo>
                    <a:pt x="308" y="0"/>
                  </a:lnTo>
                  <a:lnTo>
                    <a:pt x="308" y="120"/>
                  </a:lnTo>
                  <a:close/>
                </a:path>
              </a:pathLst>
            </a:custGeom>
            <a:gradFill rotWithShape="1">
              <a:gsLst>
                <a:gs pos="0">
                  <a:schemeClr val="hlink">
                    <a:gamma/>
                    <a:shade val="46275"/>
                    <a:invGamma/>
                  </a:schemeClr>
                </a:gs>
                <a:gs pos="50000">
                  <a:schemeClr val="hlink"/>
                </a:gs>
                <a:gs pos="100000">
                  <a:schemeClr val="hlink">
                    <a:gamma/>
                    <a:shade val="46275"/>
                    <a:invGamma/>
                  </a:schemeClr>
                </a:gs>
              </a:gsLst>
              <a:lin ang="2700000" scaled="1"/>
            </a:gradFill>
            <a:ln w="0">
              <a:noFill/>
              <a:prstDash val="solid"/>
              <a:round/>
              <a:headEnd/>
              <a:tailEnd/>
            </a:ln>
          </p:spPr>
          <p:txBody>
            <a:bodyPr/>
            <a:lstStyle/>
            <a:p>
              <a:pPr>
                <a:defRPr/>
              </a:pPr>
              <a:endParaRPr lang="zh-CN" altLang="en-US">
                <a:latin typeface="微软雅黑"/>
                <a:ea typeface="微软雅黑"/>
                <a:cs typeface="微软雅黑"/>
              </a:endParaRPr>
            </a:p>
          </p:txBody>
        </p:sp>
        <p:sp>
          <p:nvSpPr>
            <p:cNvPr id="80" name="Freeform 20"/>
            <p:cNvSpPr>
              <a:spLocks/>
            </p:cNvSpPr>
            <p:nvPr/>
          </p:nvSpPr>
          <p:spPr bwMode="gray">
            <a:xfrm>
              <a:off x="4243388" y="3117850"/>
              <a:ext cx="3594100" cy="539750"/>
            </a:xfrm>
            <a:custGeom>
              <a:avLst/>
              <a:gdLst>
                <a:gd name="T0" fmla="*/ 2147483647 w 1920"/>
                <a:gd name="T1" fmla="*/ 2147483647 h 284"/>
                <a:gd name="T2" fmla="*/ 0 w 1920"/>
                <a:gd name="T3" fmla="*/ 2147483647 h 284"/>
                <a:gd name="T4" fmla="*/ 2147483647 w 1920"/>
                <a:gd name="T5" fmla="*/ 0 h 284"/>
                <a:gd name="T6" fmla="*/ 2147483647 w 1920"/>
                <a:gd name="T7" fmla="*/ 0 h 284"/>
                <a:gd name="T8" fmla="*/ 2147483647 w 1920"/>
                <a:gd name="T9" fmla="*/ 2147483647 h 284"/>
                <a:gd name="T10" fmla="*/ 0 60000 65536"/>
                <a:gd name="T11" fmla="*/ 0 60000 65536"/>
                <a:gd name="T12" fmla="*/ 0 60000 65536"/>
                <a:gd name="T13" fmla="*/ 0 60000 65536"/>
                <a:gd name="T14" fmla="*/ 0 60000 65536"/>
                <a:gd name="T15" fmla="*/ 0 w 1920"/>
                <a:gd name="T16" fmla="*/ 0 h 284"/>
                <a:gd name="T17" fmla="*/ 1920 w 1920"/>
                <a:gd name="T18" fmla="*/ 284 h 284"/>
              </a:gdLst>
              <a:ahLst/>
              <a:cxnLst>
                <a:cxn ang="T10">
                  <a:pos x="T0" y="T1"/>
                </a:cxn>
                <a:cxn ang="T11">
                  <a:pos x="T2" y="T3"/>
                </a:cxn>
                <a:cxn ang="T12">
                  <a:pos x="T4" y="T5"/>
                </a:cxn>
                <a:cxn ang="T13">
                  <a:pos x="T6" y="T7"/>
                </a:cxn>
                <a:cxn ang="T14">
                  <a:pos x="T8" y="T9"/>
                </a:cxn>
              </a:cxnLst>
              <a:rect l="T15" t="T16" r="T17" b="T18"/>
              <a:pathLst>
                <a:path w="1920" h="284">
                  <a:moveTo>
                    <a:pt x="1612" y="284"/>
                  </a:moveTo>
                  <a:lnTo>
                    <a:pt x="0" y="284"/>
                  </a:lnTo>
                  <a:lnTo>
                    <a:pt x="446" y="0"/>
                  </a:lnTo>
                  <a:lnTo>
                    <a:pt x="1920" y="0"/>
                  </a:lnTo>
                  <a:lnTo>
                    <a:pt x="1612" y="284"/>
                  </a:lnTo>
                  <a:close/>
                </a:path>
              </a:pathLst>
            </a:custGeom>
            <a:solidFill>
              <a:schemeClr val="hlink"/>
            </a:solidFill>
            <a:ln>
              <a:noFill/>
            </a:ln>
            <a:extLst>
              <a:ext uri="{91240B29-F687-4f45-9708-019B960494DF}">
                <a14:hiddenLine xmlns="" xmlns:a14="http://schemas.microsoft.com/office/drawing/2010/main" w="0">
                  <a:solidFill>
                    <a:srgbClr val="000000"/>
                  </a:solidFill>
                  <a:prstDash val="solid"/>
                  <a:round/>
                  <a:headEnd/>
                  <a:tailEnd/>
                </a14:hiddenLine>
              </a:ext>
            </a:extLst>
          </p:spPr>
          <p:txBody>
            <a:bodyPr/>
            <a:lstStyle/>
            <a:p>
              <a:endParaRPr lang="zh-CN" altLang="en-US">
                <a:latin typeface="微软雅黑"/>
                <a:ea typeface="微软雅黑"/>
                <a:cs typeface="微软雅黑"/>
              </a:endParaRPr>
            </a:p>
          </p:txBody>
        </p:sp>
        <p:sp>
          <p:nvSpPr>
            <p:cNvPr id="81" name="Freeform 21"/>
            <p:cNvSpPr>
              <a:spLocks/>
            </p:cNvSpPr>
            <p:nvPr/>
          </p:nvSpPr>
          <p:spPr bwMode="gray">
            <a:xfrm>
              <a:off x="6673850" y="3949700"/>
              <a:ext cx="573088" cy="844550"/>
            </a:xfrm>
            <a:custGeom>
              <a:avLst/>
              <a:gdLst/>
              <a:ahLst/>
              <a:cxnLst>
                <a:cxn ang="0">
                  <a:pos x="306" y="122"/>
                </a:cxn>
                <a:cxn ang="0">
                  <a:pos x="0" y="444"/>
                </a:cxn>
                <a:cxn ang="0">
                  <a:pos x="0" y="286"/>
                </a:cxn>
                <a:cxn ang="0">
                  <a:pos x="306" y="0"/>
                </a:cxn>
                <a:cxn ang="0">
                  <a:pos x="306" y="122"/>
                </a:cxn>
              </a:cxnLst>
              <a:rect l="0" t="0" r="r" b="b"/>
              <a:pathLst>
                <a:path w="306" h="444">
                  <a:moveTo>
                    <a:pt x="306" y="122"/>
                  </a:moveTo>
                  <a:lnTo>
                    <a:pt x="0" y="444"/>
                  </a:lnTo>
                  <a:lnTo>
                    <a:pt x="0" y="286"/>
                  </a:lnTo>
                  <a:lnTo>
                    <a:pt x="306" y="0"/>
                  </a:lnTo>
                  <a:lnTo>
                    <a:pt x="306" y="122"/>
                  </a:lnTo>
                  <a:close/>
                </a:path>
              </a:pathLst>
            </a:custGeom>
            <a:gradFill rotWithShape="1">
              <a:gsLst>
                <a:gs pos="0">
                  <a:schemeClr val="folHlink">
                    <a:gamma/>
                    <a:shade val="46275"/>
                    <a:invGamma/>
                  </a:schemeClr>
                </a:gs>
                <a:gs pos="50000">
                  <a:schemeClr val="folHlink"/>
                </a:gs>
                <a:gs pos="100000">
                  <a:schemeClr val="folHlink">
                    <a:gamma/>
                    <a:shade val="46275"/>
                    <a:invGamma/>
                  </a:schemeClr>
                </a:gs>
              </a:gsLst>
              <a:lin ang="2700000" scaled="1"/>
            </a:gradFill>
            <a:ln w="0">
              <a:noFill/>
              <a:prstDash val="solid"/>
              <a:round/>
              <a:headEnd/>
              <a:tailEnd/>
            </a:ln>
          </p:spPr>
          <p:txBody>
            <a:bodyPr/>
            <a:lstStyle/>
            <a:p>
              <a:pPr>
                <a:defRPr/>
              </a:pPr>
              <a:endParaRPr lang="zh-CN" altLang="en-US">
                <a:latin typeface="微软雅黑"/>
                <a:ea typeface="微软雅黑"/>
                <a:cs typeface="微软雅黑"/>
              </a:endParaRPr>
            </a:p>
          </p:txBody>
        </p:sp>
        <p:sp>
          <p:nvSpPr>
            <p:cNvPr id="82" name="Rectangle 25"/>
            <p:cNvSpPr>
              <a:spLocks noChangeArrowheads="1"/>
            </p:cNvSpPr>
            <p:nvPr/>
          </p:nvSpPr>
          <p:spPr bwMode="gray">
            <a:xfrm>
              <a:off x="5080000" y="2827338"/>
              <a:ext cx="2767013" cy="304800"/>
            </a:xfrm>
            <a:prstGeom prst="rect">
              <a:avLst/>
            </a:prstGeom>
            <a:gradFill rotWithShape="1">
              <a:gsLst>
                <a:gs pos="0">
                  <a:schemeClr val="accent2">
                    <a:gamma/>
                    <a:shade val="72549"/>
                    <a:invGamma/>
                  </a:schemeClr>
                </a:gs>
                <a:gs pos="50000">
                  <a:schemeClr val="accent2"/>
                </a:gs>
                <a:gs pos="100000">
                  <a:schemeClr val="accent2">
                    <a:gamma/>
                    <a:shade val="72549"/>
                    <a:invGamma/>
                  </a:schemeClr>
                </a:gs>
              </a:gsLst>
              <a:lin ang="2700000" scaled="1"/>
            </a:gradFill>
            <a:ln w="9525">
              <a:noFill/>
              <a:miter lim="800000"/>
              <a:headEnd/>
              <a:tailEnd/>
            </a:ln>
            <a:effectLst/>
          </p:spPr>
          <p:txBody>
            <a:bodyPr wrap="none" anchor="ctr"/>
            <a:lstStyle/>
            <a:p>
              <a:pPr algn="ctr" eaLnBrk="0" hangingPunct="0">
                <a:defRPr/>
              </a:pPr>
              <a:endParaRPr lang="en-US" altLang="zh-CN" sz="2400" dirty="0">
                <a:solidFill>
                  <a:srgbClr val="FFFFFF"/>
                </a:solidFill>
                <a:latin typeface="微软雅黑"/>
                <a:ea typeface="微软雅黑"/>
                <a:cs typeface="微软雅黑"/>
              </a:endParaRPr>
            </a:p>
          </p:txBody>
        </p:sp>
        <p:sp>
          <p:nvSpPr>
            <p:cNvPr id="83" name="Rectangle 26"/>
            <p:cNvSpPr>
              <a:spLocks noChangeArrowheads="1"/>
            </p:cNvSpPr>
            <p:nvPr/>
          </p:nvSpPr>
          <p:spPr bwMode="gray">
            <a:xfrm>
              <a:off x="4244975" y="3657600"/>
              <a:ext cx="3016250" cy="298450"/>
            </a:xfrm>
            <a:prstGeom prst="rect">
              <a:avLst/>
            </a:prstGeom>
            <a:gradFill rotWithShape="1">
              <a:gsLst>
                <a:gs pos="0">
                  <a:schemeClr val="hlink">
                    <a:gamma/>
                    <a:shade val="72549"/>
                    <a:invGamma/>
                  </a:schemeClr>
                </a:gs>
                <a:gs pos="50000">
                  <a:schemeClr val="hlink"/>
                </a:gs>
                <a:gs pos="100000">
                  <a:schemeClr val="hlink">
                    <a:gamma/>
                    <a:shade val="72549"/>
                    <a:invGamma/>
                  </a:schemeClr>
                </a:gs>
              </a:gsLst>
              <a:lin ang="2700000" scaled="1"/>
            </a:gradFill>
            <a:ln w="9525">
              <a:noFill/>
              <a:miter lim="800000"/>
              <a:headEnd/>
              <a:tailEnd/>
            </a:ln>
            <a:effectLst/>
          </p:spPr>
          <p:txBody>
            <a:bodyPr wrap="none" anchor="ctr"/>
            <a:lstStyle/>
            <a:p>
              <a:pPr algn="ctr" eaLnBrk="0" hangingPunct="0">
                <a:defRPr/>
              </a:pPr>
              <a:endParaRPr lang="en-US" altLang="zh-CN" sz="2400" dirty="0">
                <a:solidFill>
                  <a:srgbClr val="FFFFFF"/>
                </a:solidFill>
                <a:latin typeface="微软雅黑"/>
                <a:ea typeface="微软雅黑"/>
                <a:cs typeface="微软雅黑"/>
              </a:endParaRPr>
            </a:p>
          </p:txBody>
        </p:sp>
        <p:sp>
          <p:nvSpPr>
            <p:cNvPr id="84" name="Freeform 27"/>
            <p:cNvSpPr>
              <a:spLocks/>
            </p:cNvSpPr>
            <p:nvPr/>
          </p:nvSpPr>
          <p:spPr bwMode="gray">
            <a:xfrm>
              <a:off x="3419475" y="3949700"/>
              <a:ext cx="3833813" cy="544513"/>
            </a:xfrm>
            <a:custGeom>
              <a:avLst/>
              <a:gdLst>
                <a:gd name="T0" fmla="*/ 2147483647 w 2048"/>
                <a:gd name="T1" fmla="*/ 2147483647 h 286"/>
                <a:gd name="T2" fmla="*/ 0 w 2048"/>
                <a:gd name="T3" fmla="*/ 2147483647 h 286"/>
                <a:gd name="T4" fmla="*/ 2147483647 w 2048"/>
                <a:gd name="T5" fmla="*/ 0 h 286"/>
                <a:gd name="T6" fmla="*/ 2147483647 w 2048"/>
                <a:gd name="T7" fmla="*/ 0 h 286"/>
                <a:gd name="T8" fmla="*/ 2147483647 w 2048"/>
                <a:gd name="T9" fmla="*/ 2147483647 h 286"/>
                <a:gd name="T10" fmla="*/ 0 60000 65536"/>
                <a:gd name="T11" fmla="*/ 0 60000 65536"/>
                <a:gd name="T12" fmla="*/ 0 60000 65536"/>
                <a:gd name="T13" fmla="*/ 0 60000 65536"/>
                <a:gd name="T14" fmla="*/ 0 60000 65536"/>
                <a:gd name="T15" fmla="*/ 0 w 2048"/>
                <a:gd name="T16" fmla="*/ 0 h 286"/>
                <a:gd name="T17" fmla="*/ 2048 w 2048"/>
                <a:gd name="T18" fmla="*/ 286 h 286"/>
              </a:gdLst>
              <a:ahLst/>
              <a:cxnLst>
                <a:cxn ang="T10">
                  <a:pos x="T0" y="T1"/>
                </a:cxn>
                <a:cxn ang="T11">
                  <a:pos x="T2" y="T3"/>
                </a:cxn>
                <a:cxn ang="T12">
                  <a:pos x="T4" y="T5"/>
                </a:cxn>
                <a:cxn ang="T13">
                  <a:pos x="T6" y="T7"/>
                </a:cxn>
                <a:cxn ang="T14">
                  <a:pos x="T8" y="T9"/>
                </a:cxn>
              </a:cxnLst>
              <a:rect l="T15" t="T16" r="T17" b="T18"/>
              <a:pathLst>
                <a:path w="2048" h="286">
                  <a:moveTo>
                    <a:pt x="1742" y="286"/>
                  </a:moveTo>
                  <a:lnTo>
                    <a:pt x="0" y="286"/>
                  </a:lnTo>
                  <a:lnTo>
                    <a:pt x="446" y="0"/>
                  </a:lnTo>
                  <a:lnTo>
                    <a:pt x="2048" y="0"/>
                  </a:lnTo>
                  <a:lnTo>
                    <a:pt x="1742" y="286"/>
                  </a:lnTo>
                  <a:close/>
                </a:path>
              </a:pathLst>
            </a:custGeom>
            <a:solidFill>
              <a:schemeClr val="folHlink"/>
            </a:solidFill>
            <a:ln>
              <a:noFill/>
            </a:ln>
            <a:extLst>
              <a:ext uri="{91240B29-F687-4f45-9708-019B960494DF}">
                <a14:hiddenLine xmlns="" xmlns:a14="http://schemas.microsoft.com/office/drawing/2010/main" w="0">
                  <a:solidFill>
                    <a:srgbClr val="000000"/>
                  </a:solidFill>
                  <a:prstDash val="solid"/>
                  <a:round/>
                  <a:headEnd/>
                  <a:tailEnd/>
                </a14:hiddenLine>
              </a:ext>
            </a:extLst>
          </p:spPr>
          <p:txBody>
            <a:bodyPr/>
            <a:lstStyle/>
            <a:p>
              <a:endParaRPr lang="zh-CN" altLang="en-US">
                <a:latin typeface="微软雅黑"/>
                <a:ea typeface="微软雅黑"/>
                <a:cs typeface="微软雅黑"/>
              </a:endParaRPr>
            </a:p>
          </p:txBody>
        </p:sp>
        <p:sp>
          <p:nvSpPr>
            <p:cNvPr id="85" name="Rectangle 28"/>
            <p:cNvSpPr>
              <a:spLocks noChangeArrowheads="1"/>
            </p:cNvSpPr>
            <p:nvPr/>
          </p:nvSpPr>
          <p:spPr bwMode="gray">
            <a:xfrm>
              <a:off x="3422650" y="4492626"/>
              <a:ext cx="3263900" cy="298450"/>
            </a:xfrm>
            <a:prstGeom prst="rect">
              <a:avLst/>
            </a:prstGeom>
            <a:gradFill rotWithShape="1">
              <a:gsLst>
                <a:gs pos="0">
                  <a:schemeClr val="folHlink">
                    <a:gamma/>
                    <a:shade val="72549"/>
                    <a:invGamma/>
                  </a:schemeClr>
                </a:gs>
                <a:gs pos="50000">
                  <a:schemeClr val="folHlink"/>
                </a:gs>
                <a:gs pos="100000">
                  <a:schemeClr val="folHlink">
                    <a:gamma/>
                    <a:shade val="72549"/>
                    <a:invGamma/>
                  </a:schemeClr>
                </a:gs>
              </a:gsLst>
              <a:lin ang="2700000" scaled="1"/>
            </a:gradFill>
            <a:ln w="9525">
              <a:noFill/>
              <a:miter lim="800000"/>
              <a:headEnd/>
              <a:tailEnd/>
            </a:ln>
            <a:effectLst/>
          </p:spPr>
          <p:txBody>
            <a:bodyPr wrap="none" anchor="ctr"/>
            <a:lstStyle/>
            <a:p>
              <a:pPr algn="ctr" eaLnBrk="0" hangingPunct="0">
                <a:defRPr/>
              </a:pPr>
              <a:endParaRPr lang="en-US" altLang="zh-CN" sz="2400" dirty="0">
                <a:solidFill>
                  <a:schemeClr val="bg1"/>
                </a:solidFill>
                <a:latin typeface="微软雅黑"/>
                <a:ea typeface="微软雅黑"/>
                <a:cs typeface="微软雅黑"/>
              </a:endParaRPr>
            </a:p>
          </p:txBody>
        </p:sp>
        <p:sp>
          <p:nvSpPr>
            <p:cNvPr id="86" name="Rectangle 29"/>
            <p:cNvSpPr>
              <a:spLocks noChangeArrowheads="1"/>
            </p:cNvSpPr>
            <p:nvPr/>
          </p:nvSpPr>
          <p:spPr bwMode="gray">
            <a:xfrm>
              <a:off x="2590800" y="5329239"/>
              <a:ext cx="3513138" cy="296862"/>
            </a:xfrm>
            <a:prstGeom prst="rect">
              <a:avLst/>
            </a:prstGeom>
            <a:gradFill rotWithShape="1">
              <a:gsLst>
                <a:gs pos="0">
                  <a:schemeClr val="accent1">
                    <a:gamma/>
                    <a:shade val="72549"/>
                    <a:invGamma/>
                  </a:schemeClr>
                </a:gs>
                <a:gs pos="50000">
                  <a:schemeClr val="accent1"/>
                </a:gs>
                <a:gs pos="100000">
                  <a:schemeClr val="accent1">
                    <a:gamma/>
                    <a:shade val="72549"/>
                    <a:invGamma/>
                  </a:schemeClr>
                </a:gs>
              </a:gsLst>
              <a:lin ang="2700000" scaled="1"/>
            </a:gradFill>
            <a:ln w="9525">
              <a:noFill/>
              <a:miter lim="800000"/>
              <a:headEnd/>
              <a:tailEnd/>
            </a:ln>
            <a:effectLst/>
          </p:spPr>
          <p:txBody>
            <a:bodyPr wrap="none" anchor="ctr"/>
            <a:lstStyle/>
            <a:p>
              <a:pPr algn="ctr" eaLnBrk="0" hangingPunct="0">
                <a:defRPr/>
              </a:pPr>
              <a:endParaRPr lang="en-US" altLang="zh-CN" sz="2400" dirty="0">
                <a:solidFill>
                  <a:schemeClr val="bg1"/>
                </a:solidFill>
                <a:effectLst>
                  <a:outerShdw blurRad="38100" dist="38100" dir="2700000" algn="tl">
                    <a:srgbClr val="000000">
                      <a:alpha val="43137"/>
                    </a:srgbClr>
                  </a:outerShdw>
                </a:effectLst>
                <a:latin typeface="微软雅黑"/>
                <a:ea typeface="微软雅黑"/>
                <a:cs typeface="微软雅黑"/>
              </a:endParaRPr>
            </a:p>
          </p:txBody>
        </p:sp>
      </p:grpSp>
      <p:sp>
        <p:nvSpPr>
          <p:cNvPr id="2" name="文本框 1"/>
          <p:cNvSpPr txBox="1"/>
          <p:nvPr/>
        </p:nvSpPr>
        <p:spPr>
          <a:xfrm>
            <a:off x="5600846" y="2242227"/>
            <a:ext cx="2492990" cy="646331"/>
          </a:xfrm>
          <a:prstGeom prst="rect">
            <a:avLst/>
          </a:prstGeom>
          <a:noFill/>
        </p:spPr>
        <p:txBody>
          <a:bodyPr wrap="none" rtlCol="0">
            <a:spAutoFit/>
          </a:bodyPr>
          <a:lstStyle/>
          <a:p>
            <a:pPr algn="ctr"/>
            <a:r>
              <a:rPr lang="zh-CN" altLang="en-US" sz="3600" dirty="0">
                <a:solidFill>
                  <a:schemeClr val="bg1"/>
                </a:solidFill>
                <a:latin typeface="微软雅黑"/>
                <a:ea typeface="微软雅黑"/>
                <a:cs typeface="微软雅黑"/>
              </a:rPr>
              <a:t>综合应用层</a:t>
            </a:r>
          </a:p>
        </p:txBody>
      </p:sp>
      <p:sp>
        <p:nvSpPr>
          <p:cNvPr id="35" name="文本框 34"/>
          <p:cNvSpPr txBox="1"/>
          <p:nvPr/>
        </p:nvSpPr>
        <p:spPr>
          <a:xfrm>
            <a:off x="4765553" y="3084543"/>
            <a:ext cx="2492990" cy="646331"/>
          </a:xfrm>
          <a:prstGeom prst="rect">
            <a:avLst/>
          </a:prstGeom>
          <a:noFill/>
        </p:spPr>
        <p:txBody>
          <a:bodyPr wrap="none" rtlCol="0">
            <a:spAutoFit/>
          </a:bodyPr>
          <a:lstStyle/>
          <a:p>
            <a:pPr algn="ctr"/>
            <a:r>
              <a:rPr lang="zh-CN" altLang="en-US" sz="3600" dirty="0">
                <a:solidFill>
                  <a:schemeClr val="bg1"/>
                </a:solidFill>
                <a:latin typeface="微软雅黑"/>
                <a:ea typeface="微软雅黑"/>
                <a:cs typeface="微软雅黑"/>
              </a:rPr>
              <a:t>管理服务层</a:t>
            </a:r>
          </a:p>
        </p:txBody>
      </p:sp>
      <p:sp>
        <p:nvSpPr>
          <p:cNvPr id="36" name="文本框 35"/>
          <p:cNvSpPr txBox="1"/>
          <p:nvPr/>
        </p:nvSpPr>
        <p:spPr>
          <a:xfrm>
            <a:off x="4118396" y="3864139"/>
            <a:ext cx="2492990" cy="646331"/>
          </a:xfrm>
          <a:prstGeom prst="rect">
            <a:avLst/>
          </a:prstGeom>
          <a:noFill/>
        </p:spPr>
        <p:txBody>
          <a:bodyPr wrap="none" rtlCol="0">
            <a:spAutoFit/>
          </a:bodyPr>
          <a:lstStyle/>
          <a:p>
            <a:pPr algn="ctr"/>
            <a:r>
              <a:rPr lang="zh-CN" altLang="en-US" sz="3600" dirty="0">
                <a:solidFill>
                  <a:schemeClr val="bg1"/>
                </a:solidFill>
                <a:latin typeface="微软雅黑"/>
                <a:ea typeface="微软雅黑"/>
                <a:cs typeface="微软雅黑"/>
              </a:rPr>
              <a:t>网络构建层</a:t>
            </a:r>
          </a:p>
        </p:txBody>
      </p:sp>
      <p:sp>
        <p:nvSpPr>
          <p:cNvPr id="37" name="文本框 36"/>
          <p:cNvSpPr txBox="1"/>
          <p:nvPr/>
        </p:nvSpPr>
        <p:spPr>
          <a:xfrm>
            <a:off x="3392849" y="4706455"/>
            <a:ext cx="2492990" cy="646331"/>
          </a:xfrm>
          <a:prstGeom prst="rect">
            <a:avLst/>
          </a:prstGeom>
          <a:noFill/>
        </p:spPr>
        <p:txBody>
          <a:bodyPr wrap="none" rtlCol="0">
            <a:spAutoFit/>
          </a:bodyPr>
          <a:lstStyle/>
          <a:p>
            <a:pPr algn="ctr"/>
            <a:r>
              <a:rPr lang="zh-CN" altLang="en-US" sz="3600" dirty="0">
                <a:solidFill>
                  <a:schemeClr val="bg1"/>
                </a:solidFill>
                <a:latin typeface="微软雅黑"/>
                <a:ea typeface="微软雅黑"/>
                <a:cs typeface="微软雅黑"/>
              </a:rPr>
              <a:t>感知识别层</a:t>
            </a:r>
          </a:p>
        </p:txBody>
      </p:sp>
    </p:spTree>
    <p:extLst>
      <p:ext uri="{BB962C8B-B14F-4D97-AF65-F5344CB8AC3E}">
        <p14:creationId xmlns:p14="http://schemas.microsoft.com/office/powerpoint/2010/main" val="36297462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0503CE10-F9D3-4072-A615-6A95AA0B7B65}" type="slidenum">
              <a:rPr lang="zh-CN" altLang="en-US" smtClean="0"/>
              <a:t>9</a:t>
            </a:fld>
            <a:endParaRPr lang="zh-CN" altLang="en-US" dirty="0"/>
          </a:p>
        </p:txBody>
      </p:sp>
      <p:sp>
        <p:nvSpPr>
          <p:cNvPr id="4" name="标题 3"/>
          <p:cNvSpPr>
            <a:spLocks noGrp="1"/>
          </p:cNvSpPr>
          <p:nvPr>
            <p:ph type="title"/>
          </p:nvPr>
        </p:nvSpPr>
        <p:spPr/>
        <p:txBody>
          <a:bodyPr/>
          <a:lstStyle/>
          <a:p>
            <a:r>
              <a:rPr lang="zh-CN" altLang="en-US" dirty="0"/>
              <a:t>物联网四层模型</a:t>
            </a:r>
          </a:p>
        </p:txBody>
      </p:sp>
      <p:pic>
        <p:nvPicPr>
          <p:cNvPr id="5122" name="Picture 2" descr="物联网四层模型"/>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64043" y="1462088"/>
            <a:ext cx="5486400" cy="50768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7589600"/>
      </p:ext>
    </p:extLst>
  </p:cSld>
  <p:clrMapOvr>
    <a:masterClrMapping/>
  </p:clrMapOvr>
</p:sld>
</file>

<file path=ppt/theme/theme1.xml><?xml version="1.0" encoding="utf-8"?>
<a:theme xmlns:a="http://schemas.openxmlformats.org/drawingml/2006/main" name="主题2">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主题2" id="{CABDF20F-D3A2-40D6-A884-136EA7892EC3}" vid="{30B80D0F-B85A-4878-85FE-822A4EBEC62B}"/>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主题2</Template>
  <TotalTime>1046</TotalTime>
  <Words>2441</Words>
  <Application>Microsoft Macintosh PowerPoint</Application>
  <PresentationFormat>On-screen Show (4:3)</PresentationFormat>
  <Paragraphs>286</Paragraphs>
  <Slides>36</Slides>
  <Notes>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36</vt:i4>
      </vt:variant>
    </vt:vector>
  </HeadingPairs>
  <TitlesOfParts>
    <vt:vector size="42" baseType="lpstr">
      <vt:lpstr>微软雅黑</vt:lpstr>
      <vt:lpstr>华文琥珀</vt:lpstr>
      <vt:lpstr>Arial</vt:lpstr>
      <vt:lpstr>Berlin Sans FB Demi</vt:lpstr>
      <vt:lpstr>Calibri</vt:lpstr>
      <vt:lpstr>主题2</vt:lpstr>
      <vt:lpstr>第1章 物联网概述</vt:lpstr>
      <vt:lpstr>本章内容</vt:lpstr>
      <vt:lpstr>起源与发展</vt:lpstr>
      <vt:lpstr>起源与发展：  来源多样，主线复杂</vt:lpstr>
      <vt:lpstr>Q：什么是物联网？</vt:lpstr>
      <vt:lpstr>物物互联</vt:lpstr>
      <vt:lpstr>本章内容</vt:lpstr>
      <vt:lpstr>核心技术</vt:lpstr>
      <vt:lpstr>物联网四层模型</vt:lpstr>
      <vt:lpstr>核心技术－感知识别层</vt:lpstr>
      <vt:lpstr>核心技术：感知识别层</vt:lpstr>
      <vt:lpstr>感知识别层技术举例：RFID</vt:lpstr>
      <vt:lpstr>感知识别层技术举例：    无线传感网</vt:lpstr>
      <vt:lpstr>感知识别层技术举例：    无线传感网</vt:lpstr>
      <vt:lpstr>感知识别层技术举例：     定位系统</vt:lpstr>
      <vt:lpstr>感知识别层技术举例：    智能信息设备</vt:lpstr>
      <vt:lpstr>核心技术－网络构建层</vt:lpstr>
      <vt:lpstr>核心技术：网络构建层</vt:lpstr>
      <vt:lpstr>Q：各种网络形式如何应用于物联网？</vt:lpstr>
      <vt:lpstr>核心技术－管理服务层</vt:lpstr>
      <vt:lpstr>管理服务层：   物联网与大数据</vt:lpstr>
      <vt:lpstr>Google数据中心</vt:lpstr>
      <vt:lpstr>管理服务层：    云计算</vt:lpstr>
      <vt:lpstr>管理服务层：  信息安全与隐私保护</vt:lpstr>
      <vt:lpstr>核心技术－ 综合应用层</vt:lpstr>
      <vt:lpstr>核心技术－ 综合应用层</vt:lpstr>
      <vt:lpstr>本章内容</vt:lpstr>
      <vt:lpstr>主要特点</vt:lpstr>
      <vt:lpstr>主要特点（续）</vt:lpstr>
      <vt:lpstr>本章内容</vt:lpstr>
      <vt:lpstr>发展趋势</vt:lpstr>
      <vt:lpstr>本章内容</vt:lpstr>
      <vt:lpstr>应用前景</vt:lpstr>
      <vt:lpstr>应用前景</vt:lpstr>
      <vt:lpstr>应用前景</vt:lpstr>
      <vt:lpstr>应用前景</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serenalsx</dc:creator>
  <cp:lastModifiedBy>Microsoft Office User</cp:lastModifiedBy>
  <cp:revision>306</cp:revision>
  <dcterms:created xsi:type="dcterms:W3CDTF">2013-10-08T12:56:46Z</dcterms:created>
  <dcterms:modified xsi:type="dcterms:W3CDTF">2022-09-01T01:19:36Z</dcterms:modified>
</cp:coreProperties>
</file>